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5" r:id="rId3"/>
    <p:sldId id="257" r:id="rId4"/>
    <p:sldId id="258" r:id="rId5"/>
    <p:sldId id="310" r:id="rId6"/>
    <p:sldId id="297" r:id="rId7"/>
    <p:sldId id="296" r:id="rId8"/>
    <p:sldId id="299" r:id="rId9"/>
    <p:sldId id="300" r:id="rId10"/>
    <p:sldId id="305" r:id="rId11"/>
    <p:sldId id="302" r:id="rId12"/>
    <p:sldId id="291" r:id="rId13"/>
    <p:sldId id="304" r:id="rId14"/>
    <p:sldId id="306" r:id="rId15"/>
    <p:sldId id="312" r:id="rId16"/>
    <p:sldId id="303" r:id="rId17"/>
    <p:sldId id="289" r:id="rId18"/>
    <p:sldId id="273" r:id="rId19"/>
    <p:sldId id="280" r:id="rId20"/>
    <p:sldId id="311" r:id="rId21"/>
    <p:sldId id="293" r:id="rId22"/>
    <p:sldId id="276" r:id="rId23"/>
    <p:sldId id="294" r:id="rId2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7" autoAdjust="0"/>
    <p:restoredTop sz="87831" autoAdjust="0"/>
  </p:normalViewPr>
  <p:slideViewPr>
    <p:cSldViewPr snapToGrid="0">
      <p:cViewPr varScale="1">
        <p:scale>
          <a:sx n="73" d="100"/>
          <a:sy n="73" d="100"/>
        </p:scale>
        <p:origin x="720" y="58"/>
      </p:cViewPr>
      <p:guideLst/>
    </p:cSldViewPr>
  </p:slideViewPr>
  <p:notesTextViewPr>
    <p:cViewPr>
      <p:scale>
        <a:sx n="100" d="100"/>
        <a:sy n="100" d="100"/>
      </p:scale>
      <p:origin x="0" y="0"/>
    </p:cViewPr>
  </p:notesTextViewPr>
  <p:sorterViewPr>
    <p:cViewPr>
      <p:scale>
        <a:sx n="100" d="100"/>
        <a:sy n="100" d="100"/>
      </p:scale>
      <p:origin x="0" y="-1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E77ED-F804-4458-ABB2-CF09720C551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D8F4CD8-E867-4C44-B301-2D49569D577C}">
      <dgm:prSet/>
      <dgm:spPr/>
      <dgm:t>
        <a:bodyPr/>
        <a:lstStyle/>
        <a:p>
          <a:r>
            <a:rPr lang="en-GB"/>
            <a:t>Menopause -Absence of menstrual cycle for 12 consecutive months and subsequent decline of female sex hormones including oestrogen, progesterone +/-testosterone  </a:t>
          </a:r>
          <a:endParaRPr lang="en-US"/>
        </a:p>
      </dgm:t>
    </dgm:pt>
    <dgm:pt modelId="{97DFCB6B-83F7-4635-9B7E-28BB871A9532}" type="parTrans" cxnId="{3BC3BCAF-C68C-4A76-B7BE-D6A250843D90}">
      <dgm:prSet/>
      <dgm:spPr/>
      <dgm:t>
        <a:bodyPr/>
        <a:lstStyle/>
        <a:p>
          <a:endParaRPr lang="en-US"/>
        </a:p>
      </dgm:t>
    </dgm:pt>
    <dgm:pt modelId="{D7B1582C-0FB9-491E-AA23-4E3401E6C042}" type="sibTrans" cxnId="{3BC3BCAF-C68C-4A76-B7BE-D6A250843D90}">
      <dgm:prSet/>
      <dgm:spPr/>
      <dgm:t>
        <a:bodyPr/>
        <a:lstStyle/>
        <a:p>
          <a:endParaRPr lang="en-US"/>
        </a:p>
      </dgm:t>
    </dgm:pt>
    <dgm:pt modelId="{2B26976D-FB3D-4239-BC1D-6E924E6239EB}">
      <dgm:prSet/>
      <dgm:spPr/>
      <dgm:t>
        <a:bodyPr/>
        <a:lstStyle/>
        <a:p>
          <a:r>
            <a:rPr lang="en-GB" dirty="0"/>
            <a:t>Average age of onset is 47 years. </a:t>
          </a:r>
          <a:r>
            <a:rPr lang="en-GB" dirty="0" smtClean="0"/>
            <a:t>Average </a:t>
          </a:r>
          <a:r>
            <a:rPr lang="en-GB" dirty="0"/>
            <a:t>duration is 4 years</a:t>
          </a:r>
          <a:endParaRPr lang="en-US" dirty="0"/>
        </a:p>
      </dgm:t>
    </dgm:pt>
    <dgm:pt modelId="{1AC6D414-A8A9-4EDC-960D-DCEF6050EB82}" type="parTrans" cxnId="{457B1755-0FE7-4EDA-82BE-D7678D762B56}">
      <dgm:prSet/>
      <dgm:spPr/>
      <dgm:t>
        <a:bodyPr/>
        <a:lstStyle/>
        <a:p>
          <a:endParaRPr lang="en-US"/>
        </a:p>
      </dgm:t>
    </dgm:pt>
    <dgm:pt modelId="{D1047CD5-F516-4CAB-BF41-8E7F794A872F}" type="sibTrans" cxnId="{457B1755-0FE7-4EDA-82BE-D7678D762B56}">
      <dgm:prSet/>
      <dgm:spPr/>
      <dgm:t>
        <a:bodyPr/>
        <a:lstStyle/>
        <a:p>
          <a:endParaRPr lang="en-US"/>
        </a:p>
      </dgm:t>
    </dgm:pt>
    <dgm:pt modelId="{C00B2EEB-CD07-49BE-8FA3-EF0D6CF8047F}">
      <dgm:prSet/>
      <dgm:spPr/>
      <dgm:t>
        <a:bodyPr/>
        <a:lstStyle/>
        <a:p>
          <a:r>
            <a:rPr lang="en-GB" dirty="0"/>
            <a:t>Well-being can be understood as how people feel and how they function, both on a personal, social, financial and sexual level, and how one evaluates life as a whole</a:t>
          </a:r>
          <a:endParaRPr lang="en-US" dirty="0"/>
        </a:p>
      </dgm:t>
    </dgm:pt>
    <dgm:pt modelId="{4FD18AE5-635B-45EC-A360-5AB9E207218D}" type="parTrans" cxnId="{84F32E09-C62F-41CB-94EC-A8036C4FAD7D}">
      <dgm:prSet/>
      <dgm:spPr/>
      <dgm:t>
        <a:bodyPr/>
        <a:lstStyle/>
        <a:p>
          <a:endParaRPr lang="en-US"/>
        </a:p>
      </dgm:t>
    </dgm:pt>
    <dgm:pt modelId="{B4A3BC2C-411D-49A8-86CD-AF67940C570D}" type="sibTrans" cxnId="{84F32E09-C62F-41CB-94EC-A8036C4FAD7D}">
      <dgm:prSet/>
      <dgm:spPr/>
      <dgm:t>
        <a:bodyPr/>
        <a:lstStyle/>
        <a:p>
          <a:endParaRPr lang="en-US"/>
        </a:p>
      </dgm:t>
    </dgm:pt>
    <dgm:pt modelId="{94405CEC-5FA1-4C50-85B5-D3403B25D310}" type="pres">
      <dgm:prSet presAssocID="{ACFE77ED-F804-4458-ABB2-CF09720C551B}" presName="linear" presStyleCnt="0">
        <dgm:presLayoutVars>
          <dgm:animLvl val="lvl"/>
          <dgm:resizeHandles val="exact"/>
        </dgm:presLayoutVars>
      </dgm:prSet>
      <dgm:spPr/>
      <dgm:t>
        <a:bodyPr/>
        <a:lstStyle/>
        <a:p>
          <a:endParaRPr lang="en-US"/>
        </a:p>
      </dgm:t>
    </dgm:pt>
    <dgm:pt modelId="{290972B8-9C6E-4EB9-8FB2-27DCF8095528}" type="pres">
      <dgm:prSet presAssocID="{ED8F4CD8-E867-4C44-B301-2D49569D577C}" presName="parentText" presStyleLbl="node1" presStyleIdx="0" presStyleCnt="3">
        <dgm:presLayoutVars>
          <dgm:chMax val="0"/>
          <dgm:bulletEnabled val="1"/>
        </dgm:presLayoutVars>
      </dgm:prSet>
      <dgm:spPr/>
      <dgm:t>
        <a:bodyPr/>
        <a:lstStyle/>
        <a:p>
          <a:endParaRPr lang="en-US"/>
        </a:p>
      </dgm:t>
    </dgm:pt>
    <dgm:pt modelId="{C403B1BD-258D-43D5-A8C0-F641F52B7B13}" type="pres">
      <dgm:prSet presAssocID="{D7B1582C-0FB9-491E-AA23-4E3401E6C042}" presName="spacer" presStyleCnt="0"/>
      <dgm:spPr/>
    </dgm:pt>
    <dgm:pt modelId="{1AA3EA70-556F-4A7F-AE93-86E1137FC8A9}" type="pres">
      <dgm:prSet presAssocID="{2B26976D-FB3D-4239-BC1D-6E924E6239EB}" presName="parentText" presStyleLbl="node1" presStyleIdx="1" presStyleCnt="3">
        <dgm:presLayoutVars>
          <dgm:chMax val="0"/>
          <dgm:bulletEnabled val="1"/>
        </dgm:presLayoutVars>
      </dgm:prSet>
      <dgm:spPr/>
      <dgm:t>
        <a:bodyPr/>
        <a:lstStyle/>
        <a:p>
          <a:endParaRPr lang="en-US"/>
        </a:p>
      </dgm:t>
    </dgm:pt>
    <dgm:pt modelId="{E924D0CE-0ABA-4475-9F1B-D00E4162CF10}" type="pres">
      <dgm:prSet presAssocID="{D1047CD5-F516-4CAB-BF41-8E7F794A872F}" presName="spacer" presStyleCnt="0"/>
      <dgm:spPr/>
    </dgm:pt>
    <dgm:pt modelId="{1B9C6858-E3C4-45E4-AA98-A178691400A0}" type="pres">
      <dgm:prSet presAssocID="{C00B2EEB-CD07-49BE-8FA3-EF0D6CF8047F}" presName="parentText" presStyleLbl="node1" presStyleIdx="2" presStyleCnt="3">
        <dgm:presLayoutVars>
          <dgm:chMax val="0"/>
          <dgm:bulletEnabled val="1"/>
        </dgm:presLayoutVars>
      </dgm:prSet>
      <dgm:spPr/>
      <dgm:t>
        <a:bodyPr/>
        <a:lstStyle/>
        <a:p>
          <a:endParaRPr lang="en-US"/>
        </a:p>
      </dgm:t>
    </dgm:pt>
  </dgm:ptLst>
  <dgm:cxnLst>
    <dgm:cxn modelId="{D17486EC-D737-4DD9-9351-F2BB4E8B700F}" type="presOf" srcId="{ED8F4CD8-E867-4C44-B301-2D49569D577C}" destId="{290972B8-9C6E-4EB9-8FB2-27DCF8095528}" srcOrd="0" destOrd="0" presId="urn:microsoft.com/office/officeart/2005/8/layout/vList2"/>
    <dgm:cxn modelId="{0946BA89-04A1-4197-B515-34A3024DD5B4}" type="presOf" srcId="{ACFE77ED-F804-4458-ABB2-CF09720C551B}" destId="{94405CEC-5FA1-4C50-85B5-D3403B25D310}" srcOrd="0" destOrd="0" presId="urn:microsoft.com/office/officeart/2005/8/layout/vList2"/>
    <dgm:cxn modelId="{3BC3BCAF-C68C-4A76-B7BE-D6A250843D90}" srcId="{ACFE77ED-F804-4458-ABB2-CF09720C551B}" destId="{ED8F4CD8-E867-4C44-B301-2D49569D577C}" srcOrd="0" destOrd="0" parTransId="{97DFCB6B-83F7-4635-9B7E-28BB871A9532}" sibTransId="{D7B1582C-0FB9-491E-AA23-4E3401E6C042}"/>
    <dgm:cxn modelId="{457B1755-0FE7-4EDA-82BE-D7678D762B56}" srcId="{ACFE77ED-F804-4458-ABB2-CF09720C551B}" destId="{2B26976D-FB3D-4239-BC1D-6E924E6239EB}" srcOrd="1" destOrd="0" parTransId="{1AC6D414-A8A9-4EDC-960D-DCEF6050EB82}" sibTransId="{D1047CD5-F516-4CAB-BF41-8E7F794A872F}"/>
    <dgm:cxn modelId="{F6E165D6-DC62-49DB-9486-19BD421418DA}" type="presOf" srcId="{2B26976D-FB3D-4239-BC1D-6E924E6239EB}" destId="{1AA3EA70-556F-4A7F-AE93-86E1137FC8A9}" srcOrd="0" destOrd="0" presId="urn:microsoft.com/office/officeart/2005/8/layout/vList2"/>
    <dgm:cxn modelId="{0C03ACF4-8362-4FC5-A5F3-0E4D443F1DB6}" type="presOf" srcId="{C00B2EEB-CD07-49BE-8FA3-EF0D6CF8047F}" destId="{1B9C6858-E3C4-45E4-AA98-A178691400A0}" srcOrd="0" destOrd="0" presId="urn:microsoft.com/office/officeart/2005/8/layout/vList2"/>
    <dgm:cxn modelId="{84F32E09-C62F-41CB-94EC-A8036C4FAD7D}" srcId="{ACFE77ED-F804-4458-ABB2-CF09720C551B}" destId="{C00B2EEB-CD07-49BE-8FA3-EF0D6CF8047F}" srcOrd="2" destOrd="0" parTransId="{4FD18AE5-635B-45EC-A360-5AB9E207218D}" sibTransId="{B4A3BC2C-411D-49A8-86CD-AF67940C570D}"/>
    <dgm:cxn modelId="{B8BE39DC-D914-41CD-933B-B7F022E71E1D}" type="presParOf" srcId="{94405CEC-5FA1-4C50-85B5-D3403B25D310}" destId="{290972B8-9C6E-4EB9-8FB2-27DCF8095528}" srcOrd="0" destOrd="0" presId="urn:microsoft.com/office/officeart/2005/8/layout/vList2"/>
    <dgm:cxn modelId="{30FC20ED-A699-4915-A505-AD803FCF3C03}" type="presParOf" srcId="{94405CEC-5FA1-4C50-85B5-D3403B25D310}" destId="{C403B1BD-258D-43D5-A8C0-F641F52B7B13}" srcOrd="1" destOrd="0" presId="urn:microsoft.com/office/officeart/2005/8/layout/vList2"/>
    <dgm:cxn modelId="{AFBBACDC-D90C-4F47-A888-6C6CE2C4981E}" type="presParOf" srcId="{94405CEC-5FA1-4C50-85B5-D3403B25D310}" destId="{1AA3EA70-556F-4A7F-AE93-86E1137FC8A9}" srcOrd="2" destOrd="0" presId="urn:microsoft.com/office/officeart/2005/8/layout/vList2"/>
    <dgm:cxn modelId="{60077D6F-D068-4C20-8FDD-A4B09D8E8CF1}" type="presParOf" srcId="{94405CEC-5FA1-4C50-85B5-D3403B25D310}" destId="{E924D0CE-0ABA-4475-9F1B-D00E4162CF10}" srcOrd="3" destOrd="0" presId="urn:microsoft.com/office/officeart/2005/8/layout/vList2"/>
    <dgm:cxn modelId="{46363906-8727-4F55-9B3F-B1958E4850EA}" type="presParOf" srcId="{94405CEC-5FA1-4C50-85B5-D3403B25D310}" destId="{1B9C6858-E3C4-45E4-AA98-A178691400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AF5C2-97C7-4F73-B768-7F561169FDF0}"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02CCD0F-6D5A-4750-90CF-072DFCFD559B}">
      <dgm:prSet/>
      <dgm:spPr/>
      <dgm:t>
        <a:bodyPr/>
        <a:lstStyle/>
        <a:p>
          <a:r>
            <a:rPr lang="en-GB" dirty="0"/>
            <a:t>1 in 100 women reach the menopause before the age of 40 </a:t>
          </a:r>
          <a:endParaRPr lang="en-US" dirty="0"/>
        </a:p>
      </dgm:t>
    </dgm:pt>
    <dgm:pt modelId="{012C0CC0-31E7-4C28-9532-9D0F25246C6B}" type="parTrans" cxnId="{1F400DEE-42E6-4180-B808-575E1240EB8E}">
      <dgm:prSet/>
      <dgm:spPr/>
      <dgm:t>
        <a:bodyPr/>
        <a:lstStyle/>
        <a:p>
          <a:endParaRPr lang="en-US"/>
        </a:p>
      </dgm:t>
    </dgm:pt>
    <dgm:pt modelId="{42683DC0-1C35-4917-9585-BFEF567EF614}" type="sibTrans" cxnId="{1F400DEE-42E6-4180-B808-575E1240EB8E}">
      <dgm:prSet/>
      <dgm:spPr/>
      <dgm:t>
        <a:bodyPr/>
        <a:lstStyle/>
        <a:p>
          <a:endParaRPr lang="en-US"/>
        </a:p>
      </dgm:t>
    </dgm:pt>
    <dgm:pt modelId="{16BC6B57-030F-4C9D-84CB-DBE3CA6D487E}">
      <dgm:prSet/>
      <dgm:spPr/>
      <dgm:t>
        <a:bodyPr/>
        <a:lstStyle/>
        <a:p>
          <a:r>
            <a:rPr lang="en-GB"/>
            <a:t>1 in 1000 women under 30 experience menopausal symptoms</a:t>
          </a:r>
          <a:endParaRPr lang="en-US"/>
        </a:p>
      </dgm:t>
    </dgm:pt>
    <dgm:pt modelId="{13F924BF-5B58-4C8F-9519-1E4E4C8A22A2}" type="parTrans" cxnId="{288C5D0F-2759-4415-B980-C2020A07CFC3}">
      <dgm:prSet/>
      <dgm:spPr/>
      <dgm:t>
        <a:bodyPr/>
        <a:lstStyle/>
        <a:p>
          <a:endParaRPr lang="en-US"/>
        </a:p>
      </dgm:t>
    </dgm:pt>
    <dgm:pt modelId="{B9AD91D4-16D1-410E-A064-1A4467782C5F}" type="sibTrans" cxnId="{288C5D0F-2759-4415-B980-C2020A07CFC3}">
      <dgm:prSet/>
      <dgm:spPr/>
      <dgm:t>
        <a:bodyPr/>
        <a:lstStyle/>
        <a:p>
          <a:endParaRPr lang="en-US"/>
        </a:p>
      </dgm:t>
    </dgm:pt>
    <dgm:pt modelId="{DC10E475-5636-4858-A6F5-578C639610E7}">
      <dgm:prSet/>
      <dgm:spPr/>
      <dgm:t>
        <a:bodyPr/>
        <a:lstStyle/>
        <a:p>
          <a:r>
            <a:rPr lang="en-GB" dirty="0"/>
            <a:t>45% of women say they feel their menopause symptoms have had a negative impact on </a:t>
          </a:r>
          <a:r>
            <a:rPr lang="en-GB" dirty="0" err="1"/>
            <a:t>QoL</a:t>
          </a:r>
          <a:r>
            <a:rPr lang="en-GB" dirty="0"/>
            <a:t> </a:t>
          </a:r>
          <a:endParaRPr lang="en-US" dirty="0"/>
        </a:p>
      </dgm:t>
    </dgm:pt>
    <dgm:pt modelId="{678F53D0-DED2-48E6-8D8F-533463D945EC}" type="parTrans" cxnId="{0CAC16C9-BDB2-48A4-BE88-8EBF602E531F}">
      <dgm:prSet/>
      <dgm:spPr/>
      <dgm:t>
        <a:bodyPr/>
        <a:lstStyle/>
        <a:p>
          <a:endParaRPr lang="en-US"/>
        </a:p>
      </dgm:t>
    </dgm:pt>
    <dgm:pt modelId="{3BDBF6E4-A04A-4AF0-BC52-FCC5ADE5466E}" type="sibTrans" cxnId="{0CAC16C9-BDB2-48A4-BE88-8EBF602E531F}">
      <dgm:prSet/>
      <dgm:spPr/>
      <dgm:t>
        <a:bodyPr/>
        <a:lstStyle/>
        <a:p>
          <a:endParaRPr lang="en-US"/>
        </a:p>
      </dgm:t>
    </dgm:pt>
    <dgm:pt modelId="{5321253C-317F-4790-9338-770EB2BC031C}">
      <dgm:prSet/>
      <dgm:spPr/>
      <dgm:t>
        <a:bodyPr/>
        <a:lstStyle/>
        <a:p>
          <a:r>
            <a:rPr lang="en-US" dirty="0"/>
            <a:t>Symptoms experienced as problematic by 20-25% of women</a:t>
          </a:r>
        </a:p>
      </dgm:t>
    </dgm:pt>
    <dgm:pt modelId="{6F0D986B-FB98-4920-9FCA-26BACA31BD0A}" type="parTrans" cxnId="{74AB6A79-0B2D-4E58-9F31-FD305D108043}">
      <dgm:prSet/>
      <dgm:spPr/>
      <dgm:t>
        <a:bodyPr/>
        <a:lstStyle/>
        <a:p>
          <a:endParaRPr lang="en-US"/>
        </a:p>
      </dgm:t>
    </dgm:pt>
    <dgm:pt modelId="{D366A8DD-F668-471A-B982-7C9A3283CE98}" type="sibTrans" cxnId="{74AB6A79-0B2D-4E58-9F31-FD305D108043}">
      <dgm:prSet/>
      <dgm:spPr/>
      <dgm:t>
        <a:bodyPr/>
        <a:lstStyle/>
        <a:p>
          <a:endParaRPr lang="en-US"/>
        </a:p>
      </dgm:t>
    </dgm:pt>
    <dgm:pt modelId="{84B93060-C15B-43EF-9FC0-113651D972E8}">
      <dgm:prSet/>
      <dgm:spPr/>
      <dgm:t>
        <a:bodyPr/>
        <a:lstStyle/>
        <a:p>
          <a:r>
            <a:rPr lang="en-GB" dirty="0"/>
            <a:t>Main symptoms are hot flushes and night sweats (HF/NS), which affect 60-70% of women, and these can be induced by breast cancer treatments</a:t>
          </a:r>
          <a:endParaRPr lang="en-US" dirty="0"/>
        </a:p>
      </dgm:t>
    </dgm:pt>
    <dgm:pt modelId="{12B7C500-19AE-4BD3-BAF7-4CA6CDF92DFC}" type="parTrans" cxnId="{2B0F27AB-6DAE-4080-8CB1-BCC2866146A8}">
      <dgm:prSet/>
      <dgm:spPr/>
      <dgm:t>
        <a:bodyPr/>
        <a:lstStyle/>
        <a:p>
          <a:endParaRPr lang="en-US"/>
        </a:p>
      </dgm:t>
    </dgm:pt>
    <dgm:pt modelId="{D9D72084-5168-4BA1-82A4-C96D07A72589}" type="sibTrans" cxnId="{2B0F27AB-6DAE-4080-8CB1-BCC2866146A8}">
      <dgm:prSet/>
      <dgm:spPr/>
      <dgm:t>
        <a:bodyPr/>
        <a:lstStyle/>
        <a:p>
          <a:endParaRPr lang="en-US"/>
        </a:p>
      </dgm:t>
    </dgm:pt>
    <dgm:pt modelId="{30274BD2-0DBB-4597-AB00-B2E7C536F71C}" type="pres">
      <dgm:prSet presAssocID="{719AF5C2-97C7-4F73-B768-7F561169FDF0}" presName="vert0" presStyleCnt="0">
        <dgm:presLayoutVars>
          <dgm:dir/>
          <dgm:animOne val="branch"/>
          <dgm:animLvl val="lvl"/>
        </dgm:presLayoutVars>
      </dgm:prSet>
      <dgm:spPr/>
      <dgm:t>
        <a:bodyPr/>
        <a:lstStyle/>
        <a:p>
          <a:endParaRPr lang="en-US"/>
        </a:p>
      </dgm:t>
    </dgm:pt>
    <dgm:pt modelId="{661DA3CA-E199-4FD9-B9EA-C4211B281C9E}" type="pres">
      <dgm:prSet presAssocID="{802CCD0F-6D5A-4750-90CF-072DFCFD559B}" presName="thickLine" presStyleLbl="alignNode1" presStyleIdx="0" presStyleCnt="5"/>
      <dgm:spPr/>
    </dgm:pt>
    <dgm:pt modelId="{486D6683-2802-4A52-B343-6211F1AB64C1}" type="pres">
      <dgm:prSet presAssocID="{802CCD0F-6D5A-4750-90CF-072DFCFD559B}" presName="horz1" presStyleCnt="0"/>
      <dgm:spPr/>
    </dgm:pt>
    <dgm:pt modelId="{81BE94B2-6B8D-4390-8836-9728E8C61FC0}" type="pres">
      <dgm:prSet presAssocID="{802CCD0F-6D5A-4750-90CF-072DFCFD559B}" presName="tx1" presStyleLbl="revTx" presStyleIdx="0" presStyleCnt="5"/>
      <dgm:spPr/>
      <dgm:t>
        <a:bodyPr/>
        <a:lstStyle/>
        <a:p>
          <a:endParaRPr lang="en-US"/>
        </a:p>
      </dgm:t>
    </dgm:pt>
    <dgm:pt modelId="{8CB1FD98-B349-401D-B75D-5EB4D22B685E}" type="pres">
      <dgm:prSet presAssocID="{802CCD0F-6D5A-4750-90CF-072DFCFD559B}" presName="vert1" presStyleCnt="0"/>
      <dgm:spPr/>
    </dgm:pt>
    <dgm:pt modelId="{26AFCE39-5009-40BA-A6A0-49A9E2979C13}" type="pres">
      <dgm:prSet presAssocID="{16BC6B57-030F-4C9D-84CB-DBE3CA6D487E}" presName="thickLine" presStyleLbl="alignNode1" presStyleIdx="1" presStyleCnt="5"/>
      <dgm:spPr/>
    </dgm:pt>
    <dgm:pt modelId="{C46384C0-8594-42BF-80E4-8461B679E9C5}" type="pres">
      <dgm:prSet presAssocID="{16BC6B57-030F-4C9D-84CB-DBE3CA6D487E}" presName="horz1" presStyleCnt="0"/>
      <dgm:spPr/>
    </dgm:pt>
    <dgm:pt modelId="{B2E07156-F183-412A-AB39-3BFC188EFDF2}" type="pres">
      <dgm:prSet presAssocID="{16BC6B57-030F-4C9D-84CB-DBE3CA6D487E}" presName="tx1" presStyleLbl="revTx" presStyleIdx="1" presStyleCnt="5"/>
      <dgm:spPr/>
      <dgm:t>
        <a:bodyPr/>
        <a:lstStyle/>
        <a:p>
          <a:endParaRPr lang="en-US"/>
        </a:p>
      </dgm:t>
    </dgm:pt>
    <dgm:pt modelId="{1916DB13-2B36-40D3-B406-E9311EEF2F88}" type="pres">
      <dgm:prSet presAssocID="{16BC6B57-030F-4C9D-84CB-DBE3CA6D487E}" presName="vert1" presStyleCnt="0"/>
      <dgm:spPr/>
    </dgm:pt>
    <dgm:pt modelId="{C689A5D5-3474-4048-A45A-3C692468F816}" type="pres">
      <dgm:prSet presAssocID="{DC10E475-5636-4858-A6F5-578C639610E7}" presName="thickLine" presStyleLbl="alignNode1" presStyleIdx="2" presStyleCnt="5"/>
      <dgm:spPr/>
    </dgm:pt>
    <dgm:pt modelId="{6C41CE07-E23F-4D52-810B-6744D32C4605}" type="pres">
      <dgm:prSet presAssocID="{DC10E475-5636-4858-A6F5-578C639610E7}" presName="horz1" presStyleCnt="0"/>
      <dgm:spPr/>
    </dgm:pt>
    <dgm:pt modelId="{AD0DC2D8-2B7B-4E7B-B883-B8B7AEF9095E}" type="pres">
      <dgm:prSet presAssocID="{DC10E475-5636-4858-A6F5-578C639610E7}" presName="tx1" presStyleLbl="revTx" presStyleIdx="2" presStyleCnt="5"/>
      <dgm:spPr/>
      <dgm:t>
        <a:bodyPr/>
        <a:lstStyle/>
        <a:p>
          <a:endParaRPr lang="en-US"/>
        </a:p>
      </dgm:t>
    </dgm:pt>
    <dgm:pt modelId="{4F92A316-89E7-4C1E-95B7-A3647BBE1B17}" type="pres">
      <dgm:prSet presAssocID="{DC10E475-5636-4858-A6F5-578C639610E7}" presName="vert1" presStyleCnt="0"/>
      <dgm:spPr/>
    </dgm:pt>
    <dgm:pt modelId="{273CA061-776F-44AC-894D-21E4465AC175}" type="pres">
      <dgm:prSet presAssocID="{5321253C-317F-4790-9338-770EB2BC031C}" presName="thickLine" presStyleLbl="alignNode1" presStyleIdx="3" presStyleCnt="5"/>
      <dgm:spPr/>
    </dgm:pt>
    <dgm:pt modelId="{6AF4B5EF-0C9C-4E05-BAE2-1FD8C32F2D26}" type="pres">
      <dgm:prSet presAssocID="{5321253C-317F-4790-9338-770EB2BC031C}" presName="horz1" presStyleCnt="0"/>
      <dgm:spPr/>
    </dgm:pt>
    <dgm:pt modelId="{AC272D77-1395-4FE6-9679-C4C5963D2E42}" type="pres">
      <dgm:prSet presAssocID="{5321253C-317F-4790-9338-770EB2BC031C}" presName="tx1" presStyleLbl="revTx" presStyleIdx="3" presStyleCnt="5"/>
      <dgm:spPr/>
      <dgm:t>
        <a:bodyPr/>
        <a:lstStyle/>
        <a:p>
          <a:endParaRPr lang="en-US"/>
        </a:p>
      </dgm:t>
    </dgm:pt>
    <dgm:pt modelId="{BAD4A6AD-AC91-4369-9263-07D6837CBBFD}" type="pres">
      <dgm:prSet presAssocID="{5321253C-317F-4790-9338-770EB2BC031C}" presName="vert1" presStyleCnt="0"/>
      <dgm:spPr/>
    </dgm:pt>
    <dgm:pt modelId="{A5B5E88A-0E7C-4913-B103-B29A90DA25C8}" type="pres">
      <dgm:prSet presAssocID="{84B93060-C15B-43EF-9FC0-113651D972E8}" presName="thickLine" presStyleLbl="alignNode1" presStyleIdx="4" presStyleCnt="5"/>
      <dgm:spPr/>
    </dgm:pt>
    <dgm:pt modelId="{7297FD87-22E7-44FA-BA8E-A5A0F74DA59C}" type="pres">
      <dgm:prSet presAssocID="{84B93060-C15B-43EF-9FC0-113651D972E8}" presName="horz1" presStyleCnt="0"/>
      <dgm:spPr/>
    </dgm:pt>
    <dgm:pt modelId="{1397819D-5CE7-47FF-B789-DB9575EA747F}" type="pres">
      <dgm:prSet presAssocID="{84B93060-C15B-43EF-9FC0-113651D972E8}" presName="tx1" presStyleLbl="revTx" presStyleIdx="4" presStyleCnt="5"/>
      <dgm:spPr/>
      <dgm:t>
        <a:bodyPr/>
        <a:lstStyle/>
        <a:p>
          <a:endParaRPr lang="en-US"/>
        </a:p>
      </dgm:t>
    </dgm:pt>
    <dgm:pt modelId="{92DE9DD4-8A70-42CD-8940-9EBFBE7C9F10}" type="pres">
      <dgm:prSet presAssocID="{84B93060-C15B-43EF-9FC0-113651D972E8}" presName="vert1" presStyleCnt="0"/>
      <dgm:spPr/>
    </dgm:pt>
  </dgm:ptLst>
  <dgm:cxnLst>
    <dgm:cxn modelId="{923754AD-27D3-4227-9A09-C16C63BF167F}" type="presOf" srcId="{84B93060-C15B-43EF-9FC0-113651D972E8}" destId="{1397819D-5CE7-47FF-B789-DB9575EA747F}" srcOrd="0" destOrd="0" presId="urn:microsoft.com/office/officeart/2008/layout/LinedList"/>
    <dgm:cxn modelId="{1F400DEE-42E6-4180-B808-575E1240EB8E}" srcId="{719AF5C2-97C7-4F73-B768-7F561169FDF0}" destId="{802CCD0F-6D5A-4750-90CF-072DFCFD559B}" srcOrd="0" destOrd="0" parTransId="{012C0CC0-31E7-4C28-9532-9D0F25246C6B}" sibTransId="{42683DC0-1C35-4917-9585-BFEF567EF614}"/>
    <dgm:cxn modelId="{74AB6A79-0B2D-4E58-9F31-FD305D108043}" srcId="{719AF5C2-97C7-4F73-B768-7F561169FDF0}" destId="{5321253C-317F-4790-9338-770EB2BC031C}" srcOrd="3" destOrd="0" parTransId="{6F0D986B-FB98-4920-9FCA-26BACA31BD0A}" sibTransId="{D366A8DD-F668-471A-B982-7C9A3283CE98}"/>
    <dgm:cxn modelId="{0CAC16C9-BDB2-48A4-BE88-8EBF602E531F}" srcId="{719AF5C2-97C7-4F73-B768-7F561169FDF0}" destId="{DC10E475-5636-4858-A6F5-578C639610E7}" srcOrd="2" destOrd="0" parTransId="{678F53D0-DED2-48E6-8D8F-533463D945EC}" sibTransId="{3BDBF6E4-A04A-4AF0-BC52-FCC5ADE5466E}"/>
    <dgm:cxn modelId="{2B0F27AB-6DAE-4080-8CB1-BCC2866146A8}" srcId="{719AF5C2-97C7-4F73-B768-7F561169FDF0}" destId="{84B93060-C15B-43EF-9FC0-113651D972E8}" srcOrd="4" destOrd="0" parTransId="{12B7C500-19AE-4BD3-BAF7-4CA6CDF92DFC}" sibTransId="{D9D72084-5168-4BA1-82A4-C96D07A72589}"/>
    <dgm:cxn modelId="{288C5D0F-2759-4415-B980-C2020A07CFC3}" srcId="{719AF5C2-97C7-4F73-B768-7F561169FDF0}" destId="{16BC6B57-030F-4C9D-84CB-DBE3CA6D487E}" srcOrd="1" destOrd="0" parTransId="{13F924BF-5B58-4C8F-9519-1E4E4C8A22A2}" sibTransId="{B9AD91D4-16D1-410E-A064-1A4467782C5F}"/>
    <dgm:cxn modelId="{9735E2BA-C21F-4FC7-AF8F-C73B1780063E}" type="presOf" srcId="{5321253C-317F-4790-9338-770EB2BC031C}" destId="{AC272D77-1395-4FE6-9679-C4C5963D2E42}" srcOrd="0" destOrd="0" presId="urn:microsoft.com/office/officeart/2008/layout/LinedList"/>
    <dgm:cxn modelId="{0195E3F0-E542-416A-80B2-4B862A110E5D}" type="presOf" srcId="{DC10E475-5636-4858-A6F5-578C639610E7}" destId="{AD0DC2D8-2B7B-4E7B-B883-B8B7AEF9095E}" srcOrd="0" destOrd="0" presId="urn:microsoft.com/office/officeart/2008/layout/LinedList"/>
    <dgm:cxn modelId="{C8167FA3-6359-4DD0-A758-903BAF5FB83A}" type="presOf" srcId="{719AF5C2-97C7-4F73-B768-7F561169FDF0}" destId="{30274BD2-0DBB-4597-AB00-B2E7C536F71C}" srcOrd="0" destOrd="0" presId="urn:microsoft.com/office/officeart/2008/layout/LinedList"/>
    <dgm:cxn modelId="{5BC60090-B911-4A6E-B983-1DC82F0CFC26}" type="presOf" srcId="{16BC6B57-030F-4C9D-84CB-DBE3CA6D487E}" destId="{B2E07156-F183-412A-AB39-3BFC188EFDF2}" srcOrd="0" destOrd="0" presId="urn:microsoft.com/office/officeart/2008/layout/LinedList"/>
    <dgm:cxn modelId="{AD590B64-B728-4D2B-9A1A-AABA2A0831E7}" type="presOf" srcId="{802CCD0F-6D5A-4750-90CF-072DFCFD559B}" destId="{81BE94B2-6B8D-4390-8836-9728E8C61FC0}" srcOrd="0" destOrd="0" presId="urn:microsoft.com/office/officeart/2008/layout/LinedList"/>
    <dgm:cxn modelId="{59F9AB94-68BF-499F-BF9D-935C9CA5EC19}" type="presParOf" srcId="{30274BD2-0DBB-4597-AB00-B2E7C536F71C}" destId="{661DA3CA-E199-4FD9-B9EA-C4211B281C9E}" srcOrd="0" destOrd="0" presId="urn:microsoft.com/office/officeart/2008/layout/LinedList"/>
    <dgm:cxn modelId="{C80B9FDD-72C6-42B7-8F82-876B765FE5F9}" type="presParOf" srcId="{30274BD2-0DBB-4597-AB00-B2E7C536F71C}" destId="{486D6683-2802-4A52-B343-6211F1AB64C1}" srcOrd="1" destOrd="0" presId="urn:microsoft.com/office/officeart/2008/layout/LinedList"/>
    <dgm:cxn modelId="{6B832CE2-C5F2-4BB3-AA12-306FFF9D3751}" type="presParOf" srcId="{486D6683-2802-4A52-B343-6211F1AB64C1}" destId="{81BE94B2-6B8D-4390-8836-9728E8C61FC0}" srcOrd="0" destOrd="0" presId="urn:microsoft.com/office/officeart/2008/layout/LinedList"/>
    <dgm:cxn modelId="{B84CFE1A-719D-4EB0-A64F-E95197AC1007}" type="presParOf" srcId="{486D6683-2802-4A52-B343-6211F1AB64C1}" destId="{8CB1FD98-B349-401D-B75D-5EB4D22B685E}" srcOrd="1" destOrd="0" presId="urn:microsoft.com/office/officeart/2008/layout/LinedList"/>
    <dgm:cxn modelId="{69F60532-DF8D-4FF3-82B5-91E2473BF168}" type="presParOf" srcId="{30274BD2-0DBB-4597-AB00-B2E7C536F71C}" destId="{26AFCE39-5009-40BA-A6A0-49A9E2979C13}" srcOrd="2" destOrd="0" presId="urn:microsoft.com/office/officeart/2008/layout/LinedList"/>
    <dgm:cxn modelId="{4B0564BA-2728-48DE-A703-A78870E12B92}" type="presParOf" srcId="{30274BD2-0DBB-4597-AB00-B2E7C536F71C}" destId="{C46384C0-8594-42BF-80E4-8461B679E9C5}" srcOrd="3" destOrd="0" presId="urn:microsoft.com/office/officeart/2008/layout/LinedList"/>
    <dgm:cxn modelId="{DA26D7C9-6766-48DE-A1F3-1CEA4949F469}" type="presParOf" srcId="{C46384C0-8594-42BF-80E4-8461B679E9C5}" destId="{B2E07156-F183-412A-AB39-3BFC188EFDF2}" srcOrd="0" destOrd="0" presId="urn:microsoft.com/office/officeart/2008/layout/LinedList"/>
    <dgm:cxn modelId="{4E2E09AF-324D-4360-A28E-4E6790B3F8B3}" type="presParOf" srcId="{C46384C0-8594-42BF-80E4-8461B679E9C5}" destId="{1916DB13-2B36-40D3-B406-E9311EEF2F88}" srcOrd="1" destOrd="0" presId="urn:microsoft.com/office/officeart/2008/layout/LinedList"/>
    <dgm:cxn modelId="{AF885C60-09EB-4312-97BC-B5D0A2228ABC}" type="presParOf" srcId="{30274BD2-0DBB-4597-AB00-B2E7C536F71C}" destId="{C689A5D5-3474-4048-A45A-3C692468F816}" srcOrd="4" destOrd="0" presId="urn:microsoft.com/office/officeart/2008/layout/LinedList"/>
    <dgm:cxn modelId="{405E7BA4-A8CB-430A-80B6-67885B8C9592}" type="presParOf" srcId="{30274BD2-0DBB-4597-AB00-B2E7C536F71C}" destId="{6C41CE07-E23F-4D52-810B-6744D32C4605}" srcOrd="5" destOrd="0" presId="urn:microsoft.com/office/officeart/2008/layout/LinedList"/>
    <dgm:cxn modelId="{83BF926E-5C02-481E-B382-FBC5DD0EE56C}" type="presParOf" srcId="{6C41CE07-E23F-4D52-810B-6744D32C4605}" destId="{AD0DC2D8-2B7B-4E7B-B883-B8B7AEF9095E}" srcOrd="0" destOrd="0" presId="urn:microsoft.com/office/officeart/2008/layout/LinedList"/>
    <dgm:cxn modelId="{2CC6F43F-0BD8-4378-9A52-34CFEC32A385}" type="presParOf" srcId="{6C41CE07-E23F-4D52-810B-6744D32C4605}" destId="{4F92A316-89E7-4C1E-95B7-A3647BBE1B17}" srcOrd="1" destOrd="0" presId="urn:microsoft.com/office/officeart/2008/layout/LinedList"/>
    <dgm:cxn modelId="{CFB9BFCF-3044-46AF-9FCA-71A79CE43C5C}" type="presParOf" srcId="{30274BD2-0DBB-4597-AB00-B2E7C536F71C}" destId="{273CA061-776F-44AC-894D-21E4465AC175}" srcOrd="6" destOrd="0" presId="urn:microsoft.com/office/officeart/2008/layout/LinedList"/>
    <dgm:cxn modelId="{4A174499-B542-435C-85C9-681A92A72E08}" type="presParOf" srcId="{30274BD2-0DBB-4597-AB00-B2E7C536F71C}" destId="{6AF4B5EF-0C9C-4E05-BAE2-1FD8C32F2D26}" srcOrd="7" destOrd="0" presId="urn:microsoft.com/office/officeart/2008/layout/LinedList"/>
    <dgm:cxn modelId="{2C273381-8575-4BFA-B493-2E6E7A0F3B65}" type="presParOf" srcId="{6AF4B5EF-0C9C-4E05-BAE2-1FD8C32F2D26}" destId="{AC272D77-1395-4FE6-9679-C4C5963D2E42}" srcOrd="0" destOrd="0" presId="urn:microsoft.com/office/officeart/2008/layout/LinedList"/>
    <dgm:cxn modelId="{3BC01255-83DB-4859-9D23-F6A342F6812E}" type="presParOf" srcId="{6AF4B5EF-0C9C-4E05-BAE2-1FD8C32F2D26}" destId="{BAD4A6AD-AC91-4369-9263-07D6837CBBFD}" srcOrd="1" destOrd="0" presId="urn:microsoft.com/office/officeart/2008/layout/LinedList"/>
    <dgm:cxn modelId="{09D46677-1CD9-4675-A00F-D077F7C8F5A3}" type="presParOf" srcId="{30274BD2-0DBB-4597-AB00-B2E7C536F71C}" destId="{A5B5E88A-0E7C-4913-B103-B29A90DA25C8}" srcOrd="8" destOrd="0" presId="urn:microsoft.com/office/officeart/2008/layout/LinedList"/>
    <dgm:cxn modelId="{B241B699-FBBA-4449-ABB4-5DABC3622835}" type="presParOf" srcId="{30274BD2-0DBB-4597-AB00-B2E7C536F71C}" destId="{7297FD87-22E7-44FA-BA8E-A5A0F74DA59C}" srcOrd="9" destOrd="0" presId="urn:microsoft.com/office/officeart/2008/layout/LinedList"/>
    <dgm:cxn modelId="{00A09082-44FA-480A-99E1-E718C9A2FCCD}" type="presParOf" srcId="{7297FD87-22E7-44FA-BA8E-A5A0F74DA59C}" destId="{1397819D-5CE7-47FF-B789-DB9575EA747F}" srcOrd="0" destOrd="0" presId="urn:microsoft.com/office/officeart/2008/layout/LinedList"/>
    <dgm:cxn modelId="{692DF9F5-2E4A-472F-ABFF-37EEA1E9AD69}" type="presParOf" srcId="{7297FD87-22E7-44FA-BA8E-A5A0F74DA59C}" destId="{92DE9DD4-8A70-42CD-8940-9EBFBE7C9F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692BC-BEE2-478D-A0AE-C395D5C823D9}" type="doc">
      <dgm:prSet loTypeId="urn:microsoft.com/office/officeart/2005/8/layout/venn1" loCatId="relationship" qsTypeId="urn:microsoft.com/office/officeart/2005/8/quickstyle/simple1" qsCatId="simple" csTypeId="urn:microsoft.com/office/officeart/2005/8/colors/accent1_2" csCatId="accent1" phldr="1"/>
      <dgm:spPr/>
    </dgm:pt>
    <dgm:pt modelId="{F0D03148-C502-4040-81D7-E2466C3F5F9A}">
      <dgm:prSet phldrT="[Text]"/>
      <dgm:spPr>
        <a:solidFill>
          <a:schemeClr val="accent2">
            <a:alpha val="50000"/>
          </a:schemeClr>
        </a:solidFill>
      </dgm:spPr>
      <dgm:t>
        <a:bodyPr/>
        <a:lstStyle/>
        <a:p>
          <a:r>
            <a:rPr lang="en-US" b="1" dirty="0"/>
            <a:t>Biological</a:t>
          </a:r>
        </a:p>
      </dgm:t>
    </dgm:pt>
    <dgm:pt modelId="{769AE610-7198-4BBA-B8C2-19A81EBF8F4C}" type="parTrans" cxnId="{3B337251-80DA-4F65-9FF9-C08E6D82989E}">
      <dgm:prSet/>
      <dgm:spPr/>
      <dgm:t>
        <a:bodyPr/>
        <a:lstStyle/>
        <a:p>
          <a:endParaRPr lang="en-US"/>
        </a:p>
      </dgm:t>
    </dgm:pt>
    <dgm:pt modelId="{4B0CF506-6C54-4004-A976-367331037C1A}" type="sibTrans" cxnId="{3B337251-80DA-4F65-9FF9-C08E6D82989E}">
      <dgm:prSet/>
      <dgm:spPr/>
      <dgm:t>
        <a:bodyPr/>
        <a:lstStyle/>
        <a:p>
          <a:endParaRPr lang="en-US"/>
        </a:p>
      </dgm:t>
    </dgm:pt>
    <dgm:pt modelId="{EAB95924-29D2-43D4-B8BB-593FF749112C}">
      <dgm:prSet phldrT="[Text]"/>
      <dgm:spPr>
        <a:solidFill>
          <a:schemeClr val="accent6">
            <a:alpha val="50000"/>
          </a:schemeClr>
        </a:solidFill>
      </dgm:spPr>
      <dgm:t>
        <a:bodyPr/>
        <a:lstStyle/>
        <a:p>
          <a:r>
            <a:rPr lang="en-US" b="1" dirty="0"/>
            <a:t>Social</a:t>
          </a:r>
        </a:p>
      </dgm:t>
    </dgm:pt>
    <dgm:pt modelId="{280162D5-05BD-4180-AAFD-17ADDDF649F0}" type="parTrans" cxnId="{848D2C9B-1DE5-4273-A562-5F8086B247F9}">
      <dgm:prSet/>
      <dgm:spPr/>
      <dgm:t>
        <a:bodyPr/>
        <a:lstStyle/>
        <a:p>
          <a:endParaRPr lang="en-US"/>
        </a:p>
      </dgm:t>
    </dgm:pt>
    <dgm:pt modelId="{78E357A3-0956-491B-808E-3AA79862F8A4}" type="sibTrans" cxnId="{848D2C9B-1DE5-4273-A562-5F8086B247F9}">
      <dgm:prSet/>
      <dgm:spPr/>
      <dgm:t>
        <a:bodyPr/>
        <a:lstStyle/>
        <a:p>
          <a:endParaRPr lang="en-US"/>
        </a:p>
      </dgm:t>
    </dgm:pt>
    <dgm:pt modelId="{A4A68149-22FA-4826-B932-7B674FB75E5C}">
      <dgm:prSet phldrT="[Text]"/>
      <dgm:spPr/>
      <dgm:t>
        <a:bodyPr/>
        <a:lstStyle/>
        <a:p>
          <a:r>
            <a:rPr lang="en-US" b="1" dirty="0"/>
            <a:t>Psychologica</a:t>
          </a:r>
          <a:r>
            <a:rPr lang="en-US" dirty="0"/>
            <a:t>l</a:t>
          </a:r>
        </a:p>
      </dgm:t>
    </dgm:pt>
    <dgm:pt modelId="{824ECD92-2C92-4550-A8C1-87EF6D90E8A9}" type="parTrans" cxnId="{D7B8F8EB-46B2-4854-8862-5ABC0CC793B4}">
      <dgm:prSet/>
      <dgm:spPr/>
      <dgm:t>
        <a:bodyPr/>
        <a:lstStyle/>
        <a:p>
          <a:endParaRPr lang="en-US"/>
        </a:p>
      </dgm:t>
    </dgm:pt>
    <dgm:pt modelId="{D801C307-5B21-4A28-BFFD-D656A491615E}" type="sibTrans" cxnId="{D7B8F8EB-46B2-4854-8862-5ABC0CC793B4}">
      <dgm:prSet/>
      <dgm:spPr/>
      <dgm:t>
        <a:bodyPr/>
        <a:lstStyle/>
        <a:p>
          <a:endParaRPr lang="en-US"/>
        </a:p>
      </dgm:t>
    </dgm:pt>
    <dgm:pt modelId="{BB35DEAE-3BF8-4110-B012-3DDFBCA13C1F}" type="pres">
      <dgm:prSet presAssocID="{632692BC-BEE2-478D-A0AE-C395D5C823D9}" presName="compositeShape" presStyleCnt="0">
        <dgm:presLayoutVars>
          <dgm:chMax val="7"/>
          <dgm:dir/>
          <dgm:resizeHandles val="exact"/>
        </dgm:presLayoutVars>
      </dgm:prSet>
      <dgm:spPr/>
    </dgm:pt>
    <dgm:pt modelId="{09042062-4BC9-411A-BE78-1D432EB43CBB}" type="pres">
      <dgm:prSet presAssocID="{F0D03148-C502-4040-81D7-E2466C3F5F9A}" presName="circ1" presStyleLbl="vennNode1" presStyleIdx="0" presStyleCnt="3" custLinFactNeighborX="-574"/>
      <dgm:spPr/>
      <dgm:t>
        <a:bodyPr/>
        <a:lstStyle/>
        <a:p>
          <a:endParaRPr lang="en-US"/>
        </a:p>
      </dgm:t>
    </dgm:pt>
    <dgm:pt modelId="{539F64DC-37DD-4743-9B2D-CF93D2FF9BFB}" type="pres">
      <dgm:prSet presAssocID="{F0D03148-C502-4040-81D7-E2466C3F5F9A}" presName="circ1Tx" presStyleLbl="revTx" presStyleIdx="0" presStyleCnt="0">
        <dgm:presLayoutVars>
          <dgm:chMax val="0"/>
          <dgm:chPref val="0"/>
          <dgm:bulletEnabled val="1"/>
        </dgm:presLayoutVars>
      </dgm:prSet>
      <dgm:spPr/>
      <dgm:t>
        <a:bodyPr/>
        <a:lstStyle/>
        <a:p>
          <a:endParaRPr lang="en-US"/>
        </a:p>
      </dgm:t>
    </dgm:pt>
    <dgm:pt modelId="{04F06B09-0B9A-467D-AEFF-CD9C7C61A220}" type="pres">
      <dgm:prSet presAssocID="{EAB95924-29D2-43D4-B8BB-593FF749112C}" presName="circ2" presStyleLbl="vennNode1" presStyleIdx="1" presStyleCnt="3"/>
      <dgm:spPr/>
      <dgm:t>
        <a:bodyPr/>
        <a:lstStyle/>
        <a:p>
          <a:endParaRPr lang="en-US"/>
        </a:p>
      </dgm:t>
    </dgm:pt>
    <dgm:pt modelId="{F41A77CF-DF13-41A3-9298-06AB68787BC7}" type="pres">
      <dgm:prSet presAssocID="{EAB95924-29D2-43D4-B8BB-593FF749112C}" presName="circ2Tx" presStyleLbl="revTx" presStyleIdx="0" presStyleCnt="0">
        <dgm:presLayoutVars>
          <dgm:chMax val="0"/>
          <dgm:chPref val="0"/>
          <dgm:bulletEnabled val="1"/>
        </dgm:presLayoutVars>
      </dgm:prSet>
      <dgm:spPr/>
      <dgm:t>
        <a:bodyPr/>
        <a:lstStyle/>
        <a:p>
          <a:endParaRPr lang="en-US"/>
        </a:p>
      </dgm:t>
    </dgm:pt>
    <dgm:pt modelId="{CFDE2845-570B-478E-AE29-1FBC3D5F02E8}" type="pres">
      <dgm:prSet presAssocID="{A4A68149-22FA-4826-B932-7B674FB75E5C}" presName="circ3" presStyleLbl="vennNode1" presStyleIdx="2" presStyleCnt="3"/>
      <dgm:spPr/>
      <dgm:t>
        <a:bodyPr/>
        <a:lstStyle/>
        <a:p>
          <a:endParaRPr lang="en-US"/>
        </a:p>
      </dgm:t>
    </dgm:pt>
    <dgm:pt modelId="{CE65E553-8C9B-46EC-8828-F7DBAC2617FF}" type="pres">
      <dgm:prSet presAssocID="{A4A68149-22FA-4826-B932-7B674FB75E5C}" presName="circ3Tx" presStyleLbl="revTx" presStyleIdx="0" presStyleCnt="0">
        <dgm:presLayoutVars>
          <dgm:chMax val="0"/>
          <dgm:chPref val="0"/>
          <dgm:bulletEnabled val="1"/>
        </dgm:presLayoutVars>
      </dgm:prSet>
      <dgm:spPr/>
      <dgm:t>
        <a:bodyPr/>
        <a:lstStyle/>
        <a:p>
          <a:endParaRPr lang="en-US"/>
        </a:p>
      </dgm:t>
    </dgm:pt>
  </dgm:ptLst>
  <dgm:cxnLst>
    <dgm:cxn modelId="{97F473CC-699B-4A7C-9088-724BC549C866}" type="presOf" srcId="{632692BC-BEE2-478D-A0AE-C395D5C823D9}" destId="{BB35DEAE-3BF8-4110-B012-3DDFBCA13C1F}" srcOrd="0" destOrd="0" presId="urn:microsoft.com/office/officeart/2005/8/layout/venn1"/>
    <dgm:cxn modelId="{D7B8F8EB-46B2-4854-8862-5ABC0CC793B4}" srcId="{632692BC-BEE2-478D-A0AE-C395D5C823D9}" destId="{A4A68149-22FA-4826-B932-7B674FB75E5C}" srcOrd="2" destOrd="0" parTransId="{824ECD92-2C92-4550-A8C1-87EF6D90E8A9}" sibTransId="{D801C307-5B21-4A28-BFFD-D656A491615E}"/>
    <dgm:cxn modelId="{8577E260-868E-427E-8294-E2C2D85D0D03}" type="presOf" srcId="{F0D03148-C502-4040-81D7-E2466C3F5F9A}" destId="{09042062-4BC9-411A-BE78-1D432EB43CBB}" srcOrd="0" destOrd="0" presId="urn:microsoft.com/office/officeart/2005/8/layout/venn1"/>
    <dgm:cxn modelId="{848D2C9B-1DE5-4273-A562-5F8086B247F9}" srcId="{632692BC-BEE2-478D-A0AE-C395D5C823D9}" destId="{EAB95924-29D2-43D4-B8BB-593FF749112C}" srcOrd="1" destOrd="0" parTransId="{280162D5-05BD-4180-AAFD-17ADDDF649F0}" sibTransId="{78E357A3-0956-491B-808E-3AA79862F8A4}"/>
    <dgm:cxn modelId="{3B337251-80DA-4F65-9FF9-C08E6D82989E}" srcId="{632692BC-BEE2-478D-A0AE-C395D5C823D9}" destId="{F0D03148-C502-4040-81D7-E2466C3F5F9A}" srcOrd="0" destOrd="0" parTransId="{769AE610-7198-4BBA-B8C2-19A81EBF8F4C}" sibTransId="{4B0CF506-6C54-4004-A976-367331037C1A}"/>
    <dgm:cxn modelId="{2A8D77F1-1373-4BC2-86EE-CA7732775661}" type="presOf" srcId="{F0D03148-C502-4040-81D7-E2466C3F5F9A}" destId="{539F64DC-37DD-4743-9B2D-CF93D2FF9BFB}" srcOrd="1" destOrd="0" presId="urn:microsoft.com/office/officeart/2005/8/layout/venn1"/>
    <dgm:cxn modelId="{7B909248-D9B8-4B43-A3BE-8DD88EECE070}" type="presOf" srcId="{A4A68149-22FA-4826-B932-7B674FB75E5C}" destId="{CE65E553-8C9B-46EC-8828-F7DBAC2617FF}" srcOrd="1" destOrd="0" presId="urn:microsoft.com/office/officeart/2005/8/layout/venn1"/>
    <dgm:cxn modelId="{6C0E439B-0821-455D-BA10-C80AACE7DEFD}" type="presOf" srcId="{EAB95924-29D2-43D4-B8BB-593FF749112C}" destId="{F41A77CF-DF13-41A3-9298-06AB68787BC7}" srcOrd="1" destOrd="0" presId="urn:microsoft.com/office/officeart/2005/8/layout/venn1"/>
    <dgm:cxn modelId="{ED60E51D-3392-4EAB-A2B2-933B1C8F1B20}" type="presOf" srcId="{A4A68149-22FA-4826-B932-7B674FB75E5C}" destId="{CFDE2845-570B-478E-AE29-1FBC3D5F02E8}" srcOrd="0" destOrd="0" presId="urn:microsoft.com/office/officeart/2005/8/layout/venn1"/>
    <dgm:cxn modelId="{50F1BA2C-5927-4EF9-87AB-073B84379945}" type="presOf" srcId="{EAB95924-29D2-43D4-B8BB-593FF749112C}" destId="{04F06B09-0B9A-467D-AEFF-CD9C7C61A220}" srcOrd="0" destOrd="0" presId="urn:microsoft.com/office/officeart/2005/8/layout/venn1"/>
    <dgm:cxn modelId="{87F44DEC-38D1-48A3-ABE6-5317FFCDFD53}" type="presParOf" srcId="{BB35DEAE-3BF8-4110-B012-3DDFBCA13C1F}" destId="{09042062-4BC9-411A-BE78-1D432EB43CBB}" srcOrd="0" destOrd="0" presId="urn:microsoft.com/office/officeart/2005/8/layout/venn1"/>
    <dgm:cxn modelId="{36FC90D5-12F3-4DD8-831A-A26E8D4A6052}" type="presParOf" srcId="{BB35DEAE-3BF8-4110-B012-3DDFBCA13C1F}" destId="{539F64DC-37DD-4743-9B2D-CF93D2FF9BFB}" srcOrd="1" destOrd="0" presId="urn:microsoft.com/office/officeart/2005/8/layout/venn1"/>
    <dgm:cxn modelId="{425D6410-AA93-4A1A-B4E4-898713662D08}" type="presParOf" srcId="{BB35DEAE-3BF8-4110-B012-3DDFBCA13C1F}" destId="{04F06B09-0B9A-467D-AEFF-CD9C7C61A220}" srcOrd="2" destOrd="0" presId="urn:microsoft.com/office/officeart/2005/8/layout/venn1"/>
    <dgm:cxn modelId="{78445340-3A28-440B-B7F8-6D54A6AEDAB5}" type="presParOf" srcId="{BB35DEAE-3BF8-4110-B012-3DDFBCA13C1F}" destId="{F41A77CF-DF13-41A3-9298-06AB68787BC7}" srcOrd="3" destOrd="0" presId="urn:microsoft.com/office/officeart/2005/8/layout/venn1"/>
    <dgm:cxn modelId="{1A6E1F5C-375D-4088-8D8A-2E261659726C}" type="presParOf" srcId="{BB35DEAE-3BF8-4110-B012-3DDFBCA13C1F}" destId="{CFDE2845-570B-478E-AE29-1FBC3D5F02E8}" srcOrd="4" destOrd="0" presId="urn:microsoft.com/office/officeart/2005/8/layout/venn1"/>
    <dgm:cxn modelId="{49FDB369-6BB6-4F4B-940A-0B46AABFFCB4}" type="presParOf" srcId="{BB35DEAE-3BF8-4110-B012-3DDFBCA13C1F}" destId="{CE65E553-8C9B-46EC-8828-F7DBAC2617F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064D6-6714-4FF2-8BEE-38E7FB239EE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9A6C94D-B68F-42CE-8FB5-9DA72916C1D4}">
      <dgm:prSet phldrT="[Text]"/>
      <dgm:spPr/>
      <dgm:t>
        <a:bodyPr/>
        <a:lstStyle/>
        <a:p>
          <a:r>
            <a:rPr lang="en-US" dirty="0"/>
            <a:t>New ways of coping and regaining control</a:t>
          </a:r>
        </a:p>
      </dgm:t>
    </dgm:pt>
    <dgm:pt modelId="{BC4627A7-28A3-4B5E-A86A-54D8DE2546EA}" type="parTrans" cxnId="{6A6AB200-0094-46D5-B2C2-EA7C06B75402}">
      <dgm:prSet/>
      <dgm:spPr/>
      <dgm:t>
        <a:bodyPr/>
        <a:lstStyle/>
        <a:p>
          <a:endParaRPr lang="en-US"/>
        </a:p>
      </dgm:t>
    </dgm:pt>
    <dgm:pt modelId="{EA6CFE30-F41C-4796-AB34-C048AA7D396D}" type="sibTrans" cxnId="{6A6AB200-0094-46D5-B2C2-EA7C06B75402}">
      <dgm:prSet/>
      <dgm:spPr/>
      <dgm:t>
        <a:bodyPr/>
        <a:lstStyle/>
        <a:p>
          <a:endParaRPr lang="en-US"/>
        </a:p>
      </dgm:t>
    </dgm:pt>
    <dgm:pt modelId="{DE450201-A17A-4514-913D-593B0D4B05ED}">
      <dgm:prSet phldrT="[Text]"/>
      <dgm:spPr/>
      <dgm:t>
        <a:bodyPr/>
        <a:lstStyle/>
        <a:p>
          <a:r>
            <a:rPr lang="en-US" dirty="0"/>
            <a:t>From control to acceptance</a:t>
          </a:r>
        </a:p>
      </dgm:t>
    </dgm:pt>
    <dgm:pt modelId="{39F47729-89FB-4D24-9DFA-4359CF3F1C6E}" type="parTrans" cxnId="{B6E86223-19D5-43F5-B674-90555FE14702}">
      <dgm:prSet/>
      <dgm:spPr/>
      <dgm:t>
        <a:bodyPr/>
        <a:lstStyle/>
        <a:p>
          <a:endParaRPr lang="en-US"/>
        </a:p>
      </dgm:t>
    </dgm:pt>
    <dgm:pt modelId="{EF3ACD29-B3E3-4F0E-8AA6-372EBAC5D346}" type="sibTrans" cxnId="{B6E86223-19D5-43F5-B674-90555FE14702}">
      <dgm:prSet/>
      <dgm:spPr/>
      <dgm:t>
        <a:bodyPr/>
        <a:lstStyle/>
        <a:p>
          <a:endParaRPr lang="en-US"/>
        </a:p>
      </dgm:t>
    </dgm:pt>
    <dgm:pt modelId="{E2E366CD-22D6-44D2-8DE7-1895D8CD7CBA}">
      <dgm:prSet phldrT="[Text]"/>
      <dgm:spPr/>
      <dgm:t>
        <a:bodyPr/>
        <a:lstStyle/>
        <a:p>
          <a:r>
            <a:rPr lang="en-US" dirty="0"/>
            <a:t>Making sense of symptoms and changes</a:t>
          </a:r>
        </a:p>
      </dgm:t>
    </dgm:pt>
    <dgm:pt modelId="{FDEFA5B9-A524-4E38-8B9D-508939591A8A}" type="parTrans" cxnId="{BCC62F8E-8E90-4CAF-B8D0-9CEB6074A1F5}">
      <dgm:prSet/>
      <dgm:spPr/>
      <dgm:t>
        <a:bodyPr/>
        <a:lstStyle/>
        <a:p>
          <a:endParaRPr lang="en-US"/>
        </a:p>
      </dgm:t>
    </dgm:pt>
    <dgm:pt modelId="{BF5855F4-41B1-48AA-AE02-9D6CBB1BFB67}" type="sibTrans" cxnId="{BCC62F8E-8E90-4CAF-B8D0-9CEB6074A1F5}">
      <dgm:prSet/>
      <dgm:spPr/>
      <dgm:t>
        <a:bodyPr/>
        <a:lstStyle/>
        <a:p>
          <a:endParaRPr lang="en-US"/>
        </a:p>
      </dgm:t>
    </dgm:pt>
    <dgm:pt modelId="{6C98C290-05A0-4802-81A7-1872D05586D9}">
      <dgm:prSet phldrT="[Text]"/>
      <dgm:spPr/>
      <dgm:t>
        <a:bodyPr/>
        <a:lstStyle/>
        <a:p>
          <a:r>
            <a:rPr lang="en-US" dirty="0"/>
            <a:t>No one size fits all</a:t>
          </a:r>
        </a:p>
      </dgm:t>
    </dgm:pt>
    <dgm:pt modelId="{685DE25B-5A12-4976-A51D-6FCB49F4EC01}" type="parTrans" cxnId="{00897FB3-CA54-4163-A6FF-8432F856564F}">
      <dgm:prSet/>
      <dgm:spPr/>
      <dgm:t>
        <a:bodyPr/>
        <a:lstStyle/>
        <a:p>
          <a:endParaRPr lang="en-US"/>
        </a:p>
      </dgm:t>
    </dgm:pt>
    <dgm:pt modelId="{D5C58EDE-7950-4B75-BE9E-086F612538BE}" type="sibTrans" cxnId="{00897FB3-CA54-4163-A6FF-8432F856564F}">
      <dgm:prSet/>
      <dgm:spPr/>
      <dgm:t>
        <a:bodyPr/>
        <a:lstStyle/>
        <a:p>
          <a:endParaRPr lang="en-US"/>
        </a:p>
      </dgm:t>
    </dgm:pt>
    <dgm:pt modelId="{4DDC4235-619B-4B1C-8BCD-D9E79E5CF224}">
      <dgm:prSet phldrT="[Text]"/>
      <dgm:spPr/>
      <dgm:t>
        <a:bodyPr/>
        <a:lstStyle/>
        <a:p>
          <a:r>
            <a:rPr lang="en-US" dirty="0"/>
            <a:t>Knowledge and awareness</a:t>
          </a:r>
        </a:p>
      </dgm:t>
    </dgm:pt>
    <dgm:pt modelId="{4ECCDAB2-9D35-499E-B4E2-2E7943803140}" type="parTrans" cxnId="{27BD05E6-6918-4C69-9082-1FC70833DAE4}">
      <dgm:prSet/>
      <dgm:spPr/>
      <dgm:t>
        <a:bodyPr/>
        <a:lstStyle/>
        <a:p>
          <a:endParaRPr lang="en-US"/>
        </a:p>
      </dgm:t>
    </dgm:pt>
    <dgm:pt modelId="{CF2B5AD0-DDFC-457A-B039-184AFBAEFC4D}" type="sibTrans" cxnId="{27BD05E6-6918-4C69-9082-1FC70833DAE4}">
      <dgm:prSet/>
      <dgm:spPr/>
      <dgm:t>
        <a:bodyPr/>
        <a:lstStyle/>
        <a:p>
          <a:endParaRPr lang="en-US"/>
        </a:p>
      </dgm:t>
    </dgm:pt>
    <dgm:pt modelId="{E74039AC-AAE3-4218-B9A9-B4AA0BBC0B73}">
      <dgm:prSet phldrT="[Text]"/>
      <dgm:spPr/>
      <dgm:t>
        <a:bodyPr/>
        <a:lstStyle/>
        <a:p>
          <a:r>
            <a:rPr lang="en-US" dirty="0"/>
            <a:t>Empowered and informed</a:t>
          </a:r>
        </a:p>
      </dgm:t>
    </dgm:pt>
    <dgm:pt modelId="{10E664A2-96C5-4D6A-8997-7215C34C6BAA}" type="parTrans" cxnId="{2164D373-F649-4291-B8E9-FCE002AD5F09}">
      <dgm:prSet/>
      <dgm:spPr/>
      <dgm:t>
        <a:bodyPr/>
        <a:lstStyle/>
        <a:p>
          <a:endParaRPr lang="en-US"/>
        </a:p>
      </dgm:t>
    </dgm:pt>
    <dgm:pt modelId="{E0A71E1A-07AF-4C31-B4FD-0F6B3703A700}" type="sibTrans" cxnId="{2164D373-F649-4291-B8E9-FCE002AD5F09}">
      <dgm:prSet/>
      <dgm:spPr/>
      <dgm:t>
        <a:bodyPr/>
        <a:lstStyle/>
        <a:p>
          <a:endParaRPr lang="en-US"/>
        </a:p>
      </dgm:t>
    </dgm:pt>
    <dgm:pt modelId="{7F0B7F34-0C80-403D-92F2-84A9C07DA658}">
      <dgm:prSet phldrT="[Text]"/>
      <dgm:spPr/>
      <dgm:t>
        <a:bodyPr/>
        <a:lstStyle/>
        <a:p>
          <a:r>
            <a:rPr lang="en-US" dirty="0"/>
            <a:t>Socio-cultural context and support</a:t>
          </a:r>
        </a:p>
      </dgm:t>
    </dgm:pt>
    <dgm:pt modelId="{3633ECAD-7BEB-42F1-A98F-8F3C84CC210E}" type="parTrans" cxnId="{053625A1-EE11-4F9D-BE72-D65B6F391682}">
      <dgm:prSet/>
      <dgm:spPr/>
      <dgm:t>
        <a:bodyPr/>
        <a:lstStyle/>
        <a:p>
          <a:endParaRPr lang="en-US"/>
        </a:p>
      </dgm:t>
    </dgm:pt>
    <dgm:pt modelId="{128A68F5-BE71-418A-AFA6-8CD10DC69DF9}" type="sibTrans" cxnId="{053625A1-EE11-4F9D-BE72-D65B6F391682}">
      <dgm:prSet/>
      <dgm:spPr/>
      <dgm:t>
        <a:bodyPr/>
        <a:lstStyle/>
        <a:p>
          <a:endParaRPr lang="en-US"/>
        </a:p>
      </dgm:t>
    </dgm:pt>
    <dgm:pt modelId="{FC9C38D2-6947-4CF9-A749-C7D58528DF5B}">
      <dgm:prSet phldrT="[Text]"/>
      <dgm:spPr/>
      <dgm:t>
        <a:bodyPr/>
        <a:lstStyle/>
        <a:p>
          <a:r>
            <a:rPr lang="en-US" dirty="0"/>
            <a:t>Challenging taboo</a:t>
          </a:r>
        </a:p>
      </dgm:t>
    </dgm:pt>
    <dgm:pt modelId="{118D0BD7-E6C6-4D94-BB1B-65E14C1B363C}" type="parTrans" cxnId="{8222138C-BF4E-468B-9980-845199623B0A}">
      <dgm:prSet/>
      <dgm:spPr/>
      <dgm:t>
        <a:bodyPr/>
        <a:lstStyle/>
        <a:p>
          <a:endParaRPr lang="en-US"/>
        </a:p>
      </dgm:t>
    </dgm:pt>
    <dgm:pt modelId="{FEBB0305-5FC1-46F8-894E-33B8E43B4BE2}" type="sibTrans" cxnId="{8222138C-BF4E-468B-9980-845199623B0A}">
      <dgm:prSet/>
      <dgm:spPr/>
      <dgm:t>
        <a:bodyPr/>
        <a:lstStyle/>
        <a:p>
          <a:endParaRPr lang="en-US"/>
        </a:p>
      </dgm:t>
    </dgm:pt>
    <dgm:pt modelId="{5FA7AF81-010F-4819-B010-E7408F75D0E4}">
      <dgm:prSet phldrT="[Text]"/>
      <dgm:spPr/>
      <dgm:t>
        <a:bodyPr/>
        <a:lstStyle/>
        <a:p>
          <a:r>
            <a:rPr lang="en-US" dirty="0"/>
            <a:t>Mindfulness and paying attention</a:t>
          </a:r>
        </a:p>
      </dgm:t>
    </dgm:pt>
    <dgm:pt modelId="{47FD03F3-AA89-417D-9C52-5020C7428EA4}" type="parTrans" cxnId="{B58BAC6B-001A-4468-B02A-A6AF5FA159C7}">
      <dgm:prSet/>
      <dgm:spPr/>
      <dgm:t>
        <a:bodyPr/>
        <a:lstStyle/>
        <a:p>
          <a:endParaRPr lang="en-GB"/>
        </a:p>
      </dgm:t>
    </dgm:pt>
    <dgm:pt modelId="{CC472190-3D72-4451-A2DD-BB5AD54FAACF}" type="sibTrans" cxnId="{B58BAC6B-001A-4468-B02A-A6AF5FA159C7}">
      <dgm:prSet/>
      <dgm:spPr/>
    </dgm:pt>
    <dgm:pt modelId="{77B8ECB9-EE9C-434A-B097-6AE06AD20B28}">
      <dgm:prSet phldrT="[Text]"/>
      <dgm:spPr/>
      <dgm:t>
        <a:bodyPr/>
        <a:lstStyle/>
        <a:p>
          <a:r>
            <a:rPr lang="en-US" dirty="0"/>
            <a:t>Connecting and engaging with others</a:t>
          </a:r>
        </a:p>
      </dgm:t>
    </dgm:pt>
    <dgm:pt modelId="{BCA7C2DE-38CF-4965-B0B1-7474A48961FB}" type="parTrans" cxnId="{B4F27DA2-2FFD-4F13-9D2B-071C61A3C16A}">
      <dgm:prSet/>
      <dgm:spPr/>
      <dgm:t>
        <a:bodyPr/>
        <a:lstStyle/>
        <a:p>
          <a:endParaRPr lang="en-GB"/>
        </a:p>
      </dgm:t>
    </dgm:pt>
    <dgm:pt modelId="{DE7E15D3-400B-47AA-9A0D-508F25EDB59F}" type="sibTrans" cxnId="{B4F27DA2-2FFD-4F13-9D2B-071C61A3C16A}">
      <dgm:prSet/>
      <dgm:spPr/>
    </dgm:pt>
    <dgm:pt modelId="{2EEF8A01-9341-4C0B-B2EF-C5062536E371}">
      <dgm:prSet phldrT="[Text]"/>
      <dgm:spPr/>
      <dgm:t>
        <a:bodyPr/>
        <a:lstStyle/>
        <a:p>
          <a:r>
            <a:rPr lang="en-US" dirty="0"/>
            <a:t>Independent learning</a:t>
          </a:r>
        </a:p>
      </dgm:t>
    </dgm:pt>
    <dgm:pt modelId="{719EAD92-5395-4101-89D5-907AE111FEC8}" type="parTrans" cxnId="{687B3453-6874-434C-B8C4-7DFA14141978}">
      <dgm:prSet/>
      <dgm:spPr/>
      <dgm:t>
        <a:bodyPr/>
        <a:lstStyle/>
        <a:p>
          <a:endParaRPr lang="en-GB"/>
        </a:p>
      </dgm:t>
    </dgm:pt>
    <dgm:pt modelId="{4DA8FDBB-DC8D-4436-8307-78B942D51C79}" type="sibTrans" cxnId="{687B3453-6874-434C-B8C4-7DFA14141978}">
      <dgm:prSet/>
      <dgm:spPr/>
    </dgm:pt>
    <dgm:pt modelId="{93C61370-1C52-4CE8-82ED-AF58225680C3}">
      <dgm:prSet phldrT="[Text]"/>
      <dgm:spPr/>
      <dgm:t>
        <a:bodyPr/>
        <a:lstStyle/>
        <a:p>
          <a:r>
            <a:rPr lang="en-US" dirty="0"/>
            <a:t>Helps to challenge beliefs and perceptions</a:t>
          </a:r>
        </a:p>
      </dgm:t>
    </dgm:pt>
    <dgm:pt modelId="{D2F8CFEB-04C6-41CC-A6B0-4233EB9C70A5}" type="parTrans" cxnId="{5A435140-7912-4CC3-804B-12B79E4E5CDB}">
      <dgm:prSet/>
      <dgm:spPr/>
      <dgm:t>
        <a:bodyPr/>
        <a:lstStyle/>
        <a:p>
          <a:endParaRPr lang="en-GB"/>
        </a:p>
      </dgm:t>
    </dgm:pt>
    <dgm:pt modelId="{A46C82BE-8584-4DD1-9F85-D1B04DE82100}" type="sibTrans" cxnId="{5A435140-7912-4CC3-804B-12B79E4E5CDB}">
      <dgm:prSet/>
      <dgm:spPr/>
    </dgm:pt>
    <dgm:pt modelId="{04A2FE45-1340-4EFA-98BC-928C741C666F}" type="pres">
      <dgm:prSet presAssocID="{88C064D6-6714-4FF2-8BEE-38E7FB239EE3}" presName="linear" presStyleCnt="0">
        <dgm:presLayoutVars>
          <dgm:animLvl val="lvl"/>
          <dgm:resizeHandles val="exact"/>
        </dgm:presLayoutVars>
      </dgm:prSet>
      <dgm:spPr/>
      <dgm:t>
        <a:bodyPr/>
        <a:lstStyle/>
        <a:p>
          <a:endParaRPr lang="en-US"/>
        </a:p>
      </dgm:t>
    </dgm:pt>
    <dgm:pt modelId="{9CCF4188-FDA4-4AC1-9D05-68E4EFEE229E}" type="pres">
      <dgm:prSet presAssocID="{79A6C94D-B68F-42CE-8FB5-9DA72916C1D4}" presName="parentText" presStyleLbl="node1" presStyleIdx="0" presStyleCnt="4">
        <dgm:presLayoutVars>
          <dgm:chMax val="0"/>
          <dgm:bulletEnabled val="1"/>
        </dgm:presLayoutVars>
      </dgm:prSet>
      <dgm:spPr/>
      <dgm:t>
        <a:bodyPr/>
        <a:lstStyle/>
        <a:p>
          <a:endParaRPr lang="en-US"/>
        </a:p>
      </dgm:t>
    </dgm:pt>
    <dgm:pt modelId="{33523BDC-8892-420C-B35B-A846792620ED}" type="pres">
      <dgm:prSet presAssocID="{79A6C94D-B68F-42CE-8FB5-9DA72916C1D4}" presName="childText" presStyleLbl="revTx" presStyleIdx="0" presStyleCnt="4">
        <dgm:presLayoutVars>
          <dgm:bulletEnabled val="1"/>
        </dgm:presLayoutVars>
      </dgm:prSet>
      <dgm:spPr/>
      <dgm:t>
        <a:bodyPr/>
        <a:lstStyle/>
        <a:p>
          <a:endParaRPr lang="en-US"/>
        </a:p>
      </dgm:t>
    </dgm:pt>
    <dgm:pt modelId="{47BE2546-5937-4EC4-AC74-3645F01CC750}" type="pres">
      <dgm:prSet presAssocID="{E2E366CD-22D6-44D2-8DE7-1895D8CD7CBA}" presName="parentText" presStyleLbl="node1" presStyleIdx="1" presStyleCnt="4">
        <dgm:presLayoutVars>
          <dgm:chMax val="0"/>
          <dgm:bulletEnabled val="1"/>
        </dgm:presLayoutVars>
      </dgm:prSet>
      <dgm:spPr/>
      <dgm:t>
        <a:bodyPr/>
        <a:lstStyle/>
        <a:p>
          <a:endParaRPr lang="en-US"/>
        </a:p>
      </dgm:t>
    </dgm:pt>
    <dgm:pt modelId="{D5F27E49-AB00-432F-B81A-C77E90CDCC71}" type="pres">
      <dgm:prSet presAssocID="{E2E366CD-22D6-44D2-8DE7-1895D8CD7CBA}" presName="childText" presStyleLbl="revTx" presStyleIdx="1" presStyleCnt="4">
        <dgm:presLayoutVars>
          <dgm:bulletEnabled val="1"/>
        </dgm:presLayoutVars>
      </dgm:prSet>
      <dgm:spPr/>
      <dgm:t>
        <a:bodyPr/>
        <a:lstStyle/>
        <a:p>
          <a:endParaRPr lang="en-US"/>
        </a:p>
      </dgm:t>
    </dgm:pt>
    <dgm:pt modelId="{41093B5D-2E16-4DD8-9B1A-53B81F3D5447}" type="pres">
      <dgm:prSet presAssocID="{4DDC4235-619B-4B1C-8BCD-D9E79E5CF224}" presName="parentText" presStyleLbl="node1" presStyleIdx="2" presStyleCnt="4">
        <dgm:presLayoutVars>
          <dgm:chMax val="0"/>
          <dgm:bulletEnabled val="1"/>
        </dgm:presLayoutVars>
      </dgm:prSet>
      <dgm:spPr/>
      <dgm:t>
        <a:bodyPr/>
        <a:lstStyle/>
        <a:p>
          <a:endParaRPr lang="en-US"/>
        </a:p>
      </dgm:t>
    </dgm:pt>
    <dgm:pt modelId="{212C9A10-8748-4DD1-8B87-4C173DEDE170}" type="pres">
      <dgm:prSet presAssocID="{4DDC4235-619B-4B1C-8BCD-D9E79E5CF224}" presName="childText" presStyleLbl="revTx" presStyleIdx="2" presStyleCnt="4">
        <dgm:presLayoutVars>
          <dgm:bulletEnabled val="1"/>
        </dgm:presLayoutVars>
      </dgm:prSet>
      <dgm:spPr/>
      <dgm:t>
        <a:bodyPr/>
        <a:lstStyle/>
        <a:p>
          <a:endParaRPr lang="en-US"/>
        </a:p>
      </dgm:t>
    </dgm:pt>
    <dgm:pt modelId="{03FB1271-CCBE-4183-B8D8-2162F7ACE018}" type="pres">
      <dgm:prSet presAssocID="{7F0B7F34-0C80-403D-92F2-84A9C07DA658}" presName="parentText" presStyleLbl="node1" presStyleIdx="3" presStyleCnt="4">
        <dgm:presLayoutVars>
          <dgm:chMax val="0"/>
          <dgm:bulletEnabled val="1"/>
        </dgm:presLayoutVars>
      </dgm:prSet>
      <dgm:spPr/>
      <dgm:t>
        <a:bodyPr/>
        <a:lstStyle/>
        <a:p>
          <a:endParaRPr lang="en-US"/>
        </a:p>
      </dgm:t>
    </dgm:pt>
    <dgm:pt modelId="{2BEABD0B-EF49-495B-A55F-396070F76FBA}" type="pres">
      <dgm:prSet presAssocID="{7F0B7F34-0C80-403D-92F2-84A9C07DA658}" presName="childText" presStyleLbl="revTx" presStyleIdx="3" presStyleCnt="4">
        <dgm:presLayoutVars>
          <dgm:bulletEnabled val="1"/>
        </dgm:presLayoutVars>
      </dgm:prSet>
      <dgm:spPr/>
      <dgm:t>
        <a:bodyPr/>
        <a:lstStyle/>
        <a:p>
          <a:endParaRPr lang="en-US"/>
        </a:p>
      </dgm:t>
    </dgm:pt>
  </dgm:ptLst>
  <dgm:cxnLst>
    <dgm:cxn modelId="{E7D16E1C-79CB-4186-884B-FB406ED2B14F}" type="presOf" srcId="{93C61370-1C52-4CE8-82ED-AF58225680C3}" destId="{212C9A10-8748-4DD1-8B87-4C173DEDE170}" srcOrd="0" destOrd="1" presId="urn:microsoft.com/office/officeart/2005/8/layout/vList2"/>
    <dgm:cxn modelId="{00897FB3-CA54-4163-A6FF-8432F856564F}" srcId="{E2E366CD-22D6-44D2-8DE7-1895D8CD7CBA}" destId="{6C98C290-05A0-4802-81A7-1872D05586D9}" srcOrd="0" destOrd="0" parTransId="{685DE25B-5A12-4976-A51D-6FCB49F4EC01}" sibTransId="{D5C58EDE-7950-4B75-BE9E-086F612538BE}"/>
    <dgm:cxn modelId="{2164D373-F649-4291-B8E9-FCE002AD5F09}" srcId="{4DDC4235-619B-4B1C-8BCD-D9E79E5CF224}" destId="{E74039AC-AAE3-4218-B9A9-B4AA0BBC0B73}" srcOrd="0" destOrd="0" parTransId="{10E664A2-96C5-4D6A-8997-7215C34C6BAA}" sibTransId="{E0A71E1A-07AF-4C31-B4FD-0F6B3703A700}"/>
    <dgm:cxn modelId="{2FC67DDE-3EFD-425F-88FA-593FA4D395E4}" type="presOf" srcId="{6C98C290-05A0-4802-81A7-1872D05586D9}" destId="{D5F27E49-AB00-432F-B81A-C77E90CDCC71}" srcOrd="0" destOrd="0" presId="urn:microsoft.com/office/officeart/2005/8/layout/vList2"/>
    <dgm:cxn modelId="{6416FBB7-6903-44D0-AA56-91DC4F322A00}" type="presOf" srcId="{4DDC4235-619B-4B1C-8BCD-D9E79E5CF224}" destId="{41093B5D-2E16-4DD8-9B1A-53B81F3D5447}" srcOrd="0" destOrd="0" presId="urn:microsoft.com/office/officeart/2005/8/layout/vList2"/>
    <dgm:cxn modelId="{053625A1-EE11-4F9D-BE72-D65B6F391682}" srcId="{88C064D6-6714-4FF2-8BEE-38E7FB239EE3}" destId="{7F0B7F34-0C80-403D-92F2-84A9C07DA658}" srcOrd="3" destOrd="0" parTransId="{3633ECAD-7BEB-42F1-A98F-8F3C84CC210E}" sibTransId="{128A68F5-BE71-418A-AFA6-8CD10DC69DF9}"/>
    <dgm:cxn modelId="{33949E5F-6F8E-42A5-AB15-DB6F27C249F6}" type="presOf" srcId="{5FA7AF81-010F-4819-B010-E7408F75D0E4}" destId="{D5F27E49-AB00-432F-B81A-C77E90CDCC71}" srcOrd="0" destOrd="1" presId="urn:microsoft.com/office/officeart/2005/8/layout/vList2"/>
    <dgm:cxn modelId="{5A435140-7912-4CC3-804B-12B79E4E5CDB}" srcId="{4DDC4235-619B-4B1C-8BCD-D9E79E5CF224}" destId="{93C61370-1C52-4CE8-82ED-AF58225680C3}" srcOrd="1" destOrd="0" parTransId="{D2F8CFEB-04C6-41CC-A6B0-4233EB9C70A5}" sibTransId="{A46C82BE-8584-4DD1-9F85-D1B04DE82100}"/>
    <dgm:cxn modelId="{EE2CE42F-C7A2-453D-BC44-E586160B5492}" type="presOf" srcId="{7F0B7F34-0C80-403D-92F2-84A9C07DA658}" destId="{03FB1271-CCBE-4183-B8D8-2162F7ACE018}" srcOrd="0" destOrd="0" presId="urn:microsoft.com/office/officeart/2005/8/layout/vList2"/>
    <dgm:cxn modelId="{56545F27-F597-44A9-9226-79C976F86442}" type="presOf" srcId="{77B8ECB9-EE9C-434A-B097-6AE06AD20B28}" destId="{2BEABD0B-EF49-495B-A55F-396070F76FBA}" srcOrd="0" destOrd="1" presId="urn:microsoft.com/office/officeart/2005/8/layout/vList2"/>
    <dgm:cxn modelId="{B9262B89-60A7-4AC0-86E6-C1A9DEC21DEA}" type="presOf" srcId="{E2E366CD-22D6-44D2-8DE7-1895D8CD7CBA}" destId="{47BE2546-5937-4EC4-AC74-3645F01CC750}" srcOrd="0" destOrd="0" presId="urn:microsoft.com/office/officeart/2005/8/layout/vList2"/>
    <dgm:cxn modelId="{8222138C-BF4E-468B-9980-845199623B0A}" srcId="{7F0B7F34-0C80-403D-92F2-84A9C07DA658}" destId="{FC9C38D2-6947-4CF9-A749-C7D58528DF5B}" srcOrd="0" destOrd="0" parTransId="{118D0BD7-E6C6-4D94-BB1B-65E14C1B363C}" sibTransId="{FEBB0305-5FC1-46F8-894E-33B8E43B4BE2}"/>
    <dgm:cxn modelId="{FA1B1F51-87CD-4626-9231-4CE3E98B426E}" type="presOf" srcId="{FC9C38D2-6947-4CF9-A749-C7D58528DF5B}" destId="{2BEABD0B-EF49-495B-A55F-396070F76FBA}" srcOrd="0" destOrd="0" presId="urn:microsoft.com/office/officeart/2005/8/layout/vList2"/>
    <dgm:cxn modelId="{27BD05E6-6918-4C69-9082-1FC70833DAE4}" srcId="{88C064D6-6714-4FF2-8BEE-38E7FB239EE3}" destId="{4DDC4235-619B-4B1C-8BCD-D9E79E5CF224}" srcOrd="2" destOrd="0" parTransId="{4ECCDAB2-9D35-499E-B4E2-2E7943803140}" sibTransId="{CF2B5AD0-DDFC-457A-B039-184AFBAEFC4D}"/>
    <dgm:cxn modelId="{7C00296D-FB17-41B2-A065-57851D0C2894}" type="presOf" srcId="{E74039AC-AAE3-4218-B9A9-B4AA0BBC0B73}" destId="{212C9A10-8748-4DD1-8B87-4C173DEDE170}" srcOrd="0" destOrd="0" presId="urn:microsoft.com/office/officeart/2005/8/layout/vList2"/>
    <dgm:cxn modelId="{BCC62F8E-8E90-4CAF-B8D0-9CEB6074A1F5}" srcId="{88C064D6-6714-4FF2-8BEE-38E7FB239EE3}" destId="{E2E366CD-22D6-44D2-8DE7-1895D8CD7CBA}" srcOrd="1" destOrd="0" parTransId="{FDEFA5B9-A524-4E38-8B9D-508939591A8A}" sibTransId="{BF5855F4-41B1-48AA-AE02-9D6CBB1BFB67}"/>
    <dgm:cxn modelId="{4C0EEB90-C37B-47FF-8E1B-669604AEF4A9}" type="presOf" srcId="{DE450201-A17A-4514-913D-593B0D4B05ED}" destId="{33523BDC-8892-420C-B35B-A846792620ED}" srcOrd="0" destOrd="0" presId="urn:microsoft.com/office/officeart/2005/8/layout/vList2"/>
    <dgm:cxn modelId="{687B3453-6874-434C-B8C4-7DFA14141978}" srcId="{7F0B7F34-0C80-403D-92F2-84A9C07DA658}" destId="{2EEF8A01-9341-4C0B-B2EF-C5062536E371}" srcOrd="2" destOrd="0" parTransId="{719EAD92-5395-4101-89D5-907AE111FEC8}" sibTransId="{4DA8FDBB-DC8D-4436-8307-78B942D51C79}"/>
    <dgm:cxn modelId="{B58BAC6B-001A-4468-B02A-A6AF5FA159C7}" srcId="{E2E366CD-22D6-44D2-8DE7-1895D8CD7CBA}" destId="{5FA7AF81-010F-4819-B010-E7408F75D0E4}" srcOrd="1" destOrd="0" parTransId="{47FD03F3-AA89-417D-9C52-5020C7428EA4}" sibTransId="{CC472190-3D72-4451-A2DD-BB5AD54FAACF}"/>
    <dgm:cxn modelId="{D918480B-FB43-4085-87AB-E3A7F8E7FE4D}" type="presOf" srcId="{2EEF8A01-9341-4C0B-B2EF-C5062536E371}" destId="{2BEABD0B-EF49-495B-A55F-396070F76FBA}" srcOrd="0" destOrd="2" presId="urn:microsoft.com/office/officeart/2005/8/layout/vList2"/>
    <dgm:cxn modelId="{6A6AB200-0094-46D5-B2C2-EA7C06B75402}" srcId="{88C064D6-6714-4FF2-8BEE-38E7FB239EE3}" destId="{79A6C94D-B68F-42CE-8FB5-9DA72916C1D4}" srcOrd="0" destOrd="0" parTransId="{BC4627A7-28A3-4B5E-A86A-54D8DE2546EA}" sibTransId="{EA6CFE30-F41C-4796-AB34-C048AA7D396D}"/>
    <dgm:cxn modelId="{A72CC730-DC66-4C4E-B1C6-EFCC253989AB}" type="presOf" srcId="{79A6C94D-B68F-42CE-8FB5-9DA72916C1D4}" destId="{9CCF4188-FDA4-4AC1-9D05-68E4EFEE229E}" srcOrd="0" destOrd="0" presId="urn:microsoft.com/office/officeart/2005/8/layout/vList2"/>
    <dgm:cxn modelId="{39312EDB-D966-4C35-BFCD-253BB53CE8D6}" type="presOf" srcId="{88C064D6-6714-4FF2-8BEE-38E7FB239EE3}" destId="{04A2FE45-1340-4EFA-98BC-928C741C666F}" srcOrd="0" destOrd="0" presId="urn:microsoft.com/office/officeart/2005/8/layout/vList2"/>
    <dgm:cxn modelId="{B6E86223-19D5-43F5-B674-90555FE14702}" srcId="{79A6C94D-B68F-42CE-8FB5-9DA72916C1D4}" destId="{DE450201-A17A-4514-913D-593B0D4B05ED}" srcOrd="0" destOrd="0" parTransId="{39F47729-89FB-4D24-9DFA-4359CF3F1C6E}" sibTransId="{EF3ACD29-B3E3-4F0E-8AA6-372EBAC5D346}"/>
    <dgm:cxn modelId="{B4F27DA2-2FFD-4F13-9D2B-071C61A3C16A}" srcId="{7F0B7F34-0C80-403D-92F2-84A9C07DA658}" destId="{77B8ECB9-EE9C-434A-B097-6AE06AD20B28}" srcOrd="1" destOrd="0" parTransId="{BCA7C2DE-38CF-4965-B0B1-7474A48961FB}" sibTransId="{DE7E15D3-400B-47AA-9A0D-508F25EDB59F}"/>
    <dgm:cxn modelId="{E648AD3B-F829-40A0-B94C-2EE601529EDC}" type="presParOf" srcId="{04A2FE45-1340-4EFA-98BC-928C741C666F}" destId="{9CCF4188-FDA4-4AC1-9D05-68E4EFEE229E}" srcOrd="0" destOrd="0" presId="urn:microsoft.com/office/officeart/2005/8/layout/vList2"/>
    <dgm:cxn modelId="{1145658D-5566-4440-AAF8-ADE7D75D4696}" type="presParOf" srcId="{04A2FE45-1340-4EFA-98BC-928C741C666F}" destId="{33523BDC-8892-420C-B35B-A846792620ED}" srcOrd="1" destOrd="0" presId="urn:microsoft.com/office/officeart/2005/8/layout/vList2"/>
    <dgm:cxn modelId="{AA1B401E-D836-4F28-8990-2DC3D603FCE4}" type="presParOf" srcId="{04A2FE45-1340-4EFA-98BC-928C741C666F}" destId="{47BE2546-5937-4EC4-AC74-3645F01CC750}" srcOrd="2" destOrd="0" presId="urn:microsoft.com/office/officeart/2005/8/layout/vList2"/>
    <dgm:cxn modelId="{B1585E13-468C-4838-A775-B2D0F44EBD5F}" type="presParOf" srcId="{04A2FE45-1340-4EFA-98BC-928C741C666F}" destId="{D5F27E49-AB00-432F-B81A-C77E90CDCC71}" srcOrd="3" destOrd="0" presId="urn:microsoft.com/office/officeart/2005/8/layout/vList2"/>
    <dgm:cxn modelId="{0411B0BF-7A23-4A68-9A4E-ED872B88037A}" type="presParOf" srcId="{04A2FE45-1340-4EFA-98BC-928C741C666F}" destId="{41093B5D-2E16-4DD8-9B1A-53B81F3D5447}" srcOrd="4" destOrd="0" presId="urn:microsoft.com/office/officeart/2005/8/layout/vList2"/>
    <dgm:cxn modelId="{F221D7F1-F396-4C08-A233-8F630916DFFF}" type="presParOf" srcId="{04A2FE45-1340-4EFA-98BC-928C741C666F}" destId="{212C9A10-8748-4DD1-8B87-4C173DEDE170}" srcOrd="5" destOrd="0" presId="urn:microsoft.com/office/officeart/2005/8/layout/vList2"/>
    <dgm:cxn modelId="{ADC79885-C0A6-4004-8034-291CE136692E}" type="presParOf" srcId="{04A2FE45-1340-4EFA-98BC-928C741C666F}" destId="{03FB1271-CCBE-4183-B8D8-2162F7ACE018}" srcOrd="6" destOrd="0" presId="urn:microsoft.com/office/officeart/2005/8/layout/vList2"/>
    <dgm:cxn modelId="{81C1FE86-543A-4E71-8705-D0256A7588C5}" type="presParOf" srcId="{04A2FE45-1340-4EFA-98BC-928C741C666F}" destId="{2BEABD0B-EF49-495B-A55F-396070F76FB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8ACB16-7C6F-43EF-B6D0-925C53C38BA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6CD0D9A5-10F3-4E34-8A66-EC5B59655733}">
      <dgm:prSet phldrT="[Text]"/>
      <dgm:spPr/>
      <dgm:t>
        <a:bodyPr/>
        <a:lstStyle/>
        <a:p>
          <a:r>
            <a:rPr lang="en-US" dirty="0"/>
            <a:t>CBT for menopause symptoms</a:t>
          </a:r>
        </a:p>
      </dgm:t>
    </dgm:pt>
    <dgm:pt modelId="{92E47689-9D1B-46DA-90B4-AE8396A59A4B}" type="parTrans" cxnId="{DFCD4BC7-C593-4C94-9C26-6681D9D028BF}">
      <dgm:prSet/>
      <dgm:spPr/>
      <dgm:t>
        <a:bodyPr/>
        <a:lstStyle/>
        <a:p>
          <a:endParaRPr lang="en-US"/>
        </a:p>
      </dgm:t>
    </dgm:pt>
    <dgm:pt modelId="{B9323501-1699-4D3B-84CC-F9ECE8EEFE75}" type="sibTrans" cxnId="{DFCD4BC7-C593-4C94-9C26-6681D9D028BF}">
      <dgm:prSet/>
      <dgm:spPr/>
      <dgm:t>
        <a:bodyPr/>
        <a:lstStyle/>
        <a:p>
          <a:endParaRPr lang="en-US"/>
        </a:p>
      </dgm:t>
    </dgm:pt>
    <dgm:pt modelId="{BAAB7A98-6725-4F70-B029-CDE7EC546204}">
      <dgm:prSet phldrT="[Text]"/>
      <dgm:spPr/>
      <dgm:t>
        <a:bodyPr/>
        <a:lstStyle/>
        <a:p>
          <a:r>
            <a:rPr lang="en-US" dirty="0"/>
            <a:t>Increased knowledge and awareness</a:t>
          </a:r>
        </a:p>
      </dgm:t>
    </dgm:pt>
    <dgm:pt modelId="{FE02B85F-671D-4B30-991F-E37CC341FEE4}" type="parTrans" cxnId="{9C9202C1-8673-427F-BC2A-3F76AFD5A5BF}">
      <dgm:prSet/>
      <dgm:spPr/>
      <dgm:t>
        <a:bodyPr/>
        <a:lstStyle/>
        <a:p>
          <a:endParaRPr lang="en-US"/>
        </a:p>
      </dgm:t>
    </dgm:pt>
    <dgm:pt modelId="{81BE98B4-DD21-4462-A784-D329DBA26347}" type="sibTrans" cxnId="{9C9202C1-8673-427F-BC2A-3F76AFD5A5BF}">
      <dgm:prSet/>
      <dgm:spPr/>
      <dgm:t>
        <a:bodyPr/>
        <a:lstStyle/>
        <a:p>
          <a:endParaRPr lang="en-US"/>
        </a:p>
      </dgm:t>
    </dgm:pt>
    <dgm:pt modelId="{E2487A99-0BF2-458D-B70D-AB1A87B3EF43}">
      <dgm:prSet phldrT="[Text]"/>
      <dgm:spPr/>
      <dgm:t>
        <a:bodyPr/>
        <a:lstStyle/>
        <a:p>
          <a:r>
            <a:rPr lang="en-US" dirty="0"/>
            <a:t>Managing stress and general wellbeing</a:t>
          </a:r>
        </a:p>
      </dgm:t>
    </dgm:pt>
    <dgm:pt modelId="{E866353A-B8EA-4298-8F9F-7D38FF9956A2}" type="parTrans" cxnId="{C9A1DEDA-3C89-4F95-B213-AD6C056E5FCE}">
      <dgm:prSet/>
      <dgm:spPr/>
      <dgm:t>
        <a:bodyPr/>
        <a:lstStyle/>
        <a:p>
          <a:endParaRPr lang="en-US"/>
        </a:p>
      </dgm:t>
    </dgm:pt>
    <dgm:pt modelId="{EDD5A849-C3BC-40E8-A1BD-04206F88B029}" type="sibTrans" cxnId="{C9A1DEDA-3C89-4F95-B213-AD6C056E5FCE}">
      <dgm:prSet/>
      <dgm:spPr/>
      <dgm:t>
        <a:bodyPr/>
        <a:lstStyle/>
        <a:p>
          <a:endParaRPr lang="en-US"/>
        </a:p>
      </dgm:t>
    </dgm:pt>
    <dgm:pt modelId="{1BE97196-5454-4B51-B6E0-57A4282408C2}">
      <dgm:prSet phldrT="[Text]"/>
      <dgm:spPr/>
      <dgm:t>
        <a:bodyPr/>
        <a:lstStyle/>
        <a:p>
          <a:r>
            <a:rPr lang="en-US" dirty="0"/>
            <a:t>Improving sleep</a:t>
          </a:r>
        </a:p>
      </dgm:t>
    </dgm:pt>
    <dgm:pt modelId="{26B0D0F8-4B34-4217-9820-81819CA1483C}" type="parTrans" cxnId="{BF74FB84-CC59-408C-A7E9-CBFAF156EB3E}">
      <dgm:prSet/>
      <dgm:spPr/>
      <dgm:t>
        <a:bodyPr/>
        <a:lstStyle/>
        <a:p>
          <a:endParaRPr lang="en-US"/>
        </a:p>
      </dgm:t>
    </dgm:pt>
    <dgm:pt modelId="{71938888-6C0C-4A9B-90F2-15AD524AB107}" type="sibTrans" cxnId="{BF74FB84-CC59-408C-A7E9-CBFAF156EB3E}">
      <dgm:prSet/>
      <dgm:spPr/>
      <dgm:t>
        <a:bodyPr/>
        <a:lstStyle/>
        <a:p>
          <a:endParaRPr lang="en-US"/>
        </a:p>
      </dgm:t>
    </dgm:pt>
    <dgm:pt modelId="{86D20254-4FAC-47BC-97F2-31EB19E535FB}">
      <dgm:prSet phldrT="[Text]"/>
      <dgm:spPr/>
      <dgm:t>
        <a:bodyPr/>
        <a:lstStyle/>
        <a:p>
          <a:r>
            <a:rPr lang="en-US" dirty="0"/>
            <a:t>Addressing thought patterns</a:t>
          </a:r>
        </a:p>
      </dgm:t>
    </dgm:pt>
    <dgm:pt modelId="{23D40934-8B5D-444E-B8A6-3A80DAC243A2}" type="parTrans" cxnId="{313F7C86-07EF-40B5-BD30-CFC432A496A3}">
      <dgm:prSet/>
      <dgm:spPr/>
      <dgm:t>
        <a:bodyPr/>
        <a:lstStyle/>
        <a:p>
          <a:endParaRPr lang="en-US"/>
        </a:p>
      </dgm:t>
    </dgm:pt>
    <dgm:pt modelId="{25EA455B-EE8B-493D-B998-22233E3F5DB5}" type="sibTrans" cxnId="{313F7C86-07EF-40B5-BD30-CFC432A496A3}">
      <dgm:prSet/>
      <dgm:spPr/>
      <dgm:t>
        <a:bodyPr/>
        <a:lstStyle/>
        <a:p>
          <a:endParaRPr lang="en-US"/>
        </a:p>
      </dgm:t>
    </dgm:pt>
    <dgm:pt modelId="{4958C9B0-1465-4350-8615-B20886A7E195}">
      <dgm:prSet phldrT="[Text]"/>
      <dgm:spPr/>
      <dgm:t>
        <a:bodyPr/>
        <a:lstStyle/>
        <a:p>
          <a:r>
            <a:rPr lang="en-US" dirty="0"/>
            <a:t>Behavioral strategies</a:t>
          </a:r>
        </a:p>
      </dgm:t>
    </dgm:pt>
    <dgm:pt modelId="{C97A05A5-C734-473E-8317-00C106D0BDBA}" type="parTrans" cxnId="{5E7A0C4F-D6BE-41A0-8360-B0BC3E136418}">
      <dgm:prSet/>
      <dgm:spPr/>
      <dgm:t>
        <a:bodyPr/>
        <a:lstStyle/>
        <a:p>
          <a:endParaRPr lang="en-US"/>
        </a:p>
      </dgm:t>
    </dgm:pt>
    <dgm:pt modelId="{9FEF3FDA-1C4A-4BBF-A059-CE8A12EFC6AE}" type="sibTrans" cxnId="{5E7A0C4F-D6BE-41A0-8360-B0BC3E136418}">
      <dgm:prSet/>
      <dgm:spPr/>
      <dgm:t>
        <a:bodyPr/>
        <a:lstStyle/>
        <a:p>
          <a:endParaRPr lang="en-US"/>
        </a:p>
      </dgm:t>
    </dgm:pt>
    <dgm:pt modelId="{F0FADA65-C9CB-4462-82C2-25D1689B4D3B}" type="pres">
      <dgm:prSet presAssocID="{6E8ACB16-7C6F-43EF-B6D0-925C53C38BAD}" presName="Name0" presStyleCnt="0">
        <dgm:presLayoutVars>
          <dgm:chMax val="1"/>
          <dgm:chPref val="1"/>
          <dgm:dir/>
          <dgm:animOne val="branch"/>
          <dgm:animLvl val="lvl"/>
        </dgm:presLayoutVars>
      </dgm:prSet>
      <dgm:spPr/>
      <dgm:t>
        <a:bodyPr/>
        <a:lstStyle/>
        <a:p>
          <a:endParaRPr lang="en-US"/>
        </a:p>
      </dgm:t>
    </dgm:pt>
    <dgm:pt modelId="{3AA74EDA-3560-48CB-A9DA-9CEB0DC91412}" type="pres">
      <dgm:prSet presAssocID="{6CD0D9A5-10F3-4E34-8A66-EC5B59655733}" presName="Parent" presStyleLbl="node0" presStyleIdx="0" presStyleCnt="1">
        <dgm:presLayoutVars>
          <dgm:chMax val="6"/>
          <dgm:chPref val="6"/>
        </dgm:presLayoutVars>
      </dgm:prSet>
      <dgm:spPr/>
      <dgm:t>
        <a:bodyPr/>
        <a:lstStyle/>
        <a:p>
          <a:endParaRPr lang="en-US"/>
        </a:p>
      </dgm:t>
    </dgm:pt>
    <dgm:pt modelId="{7F6D8863-8B09-4733-A9D0-97BC51CF6D0A}" type="pres">
      <dgm:prSet presAssocID="{BAAB7A98-6725-4F70-B029-CDE7EC546204}" presName="Accent1" presStyleCnt="0"/>
      <dgm:spPr/>
    </dgm:pt>
    <dgm:pt modelId="{ADC549CB-40FF-4710-8159-92F27B42A91E}" type="pres">
      <dgm:prSet presAssocID="{BAAB7A98-6725-4F70-B029-CDE7EC546204}" presName="Accent" presStyleLbl="bgShp" presStyleIdx="0" presStyleCnt="5"/>
      <dgm:spPr/>
    </dgm:pt>
    <dgm:pt modelId="{3A11865B-633A-45C7-B2D5-852CF3FCEDD9}" type="pres">
      <dgm:prSet presAssocID="{BAAB7A98-6725-4F70-B029-CDE7EC546204}" presName="Child1" presStyleLbl="node1" presStyleIdx="0" presStyleCnt="5">
        <dgm:presLayoutVars>
          <dgm:chMax val="0"/>
          <dgm:chPref val="0"/>
          <dgm:bulletEnabled val="1"/>
        </dgm:presLayoutVars>
      </dgm:prSet>
      <dgm:spPr/>
      <dgm:t>
        <a:bodyPr/>
        <a:lstStyle/>
        <a:p>
          <a:endParaRPr lang="en-US"/>
        </a:p>
      </dgm:t>
    </dgm:pt>
    <dgm:pt modelId="{E7043533-6F6C-4BD8-B816-E63558593AB3}" type="pres">
      <dgm:prSet presAssocID="{E2487A99-0BF2-458D-B70D-AB1A87B3EF43}" presName="Accent2" presStyleCnt="0"/>
      <dgm:spPr/>
    </dgm:pt>
    <dgm:pt modelId="{01BF0906-D7F5-4FA0-9338-33663FE00321}" type="pres">
      <dgm:prSet presAssocID="{E2487A99-0BF2-458D-B70D-AB1A87B3EF43}" presName="Accent" presStyleLbl="bgShp" presStyleIdx="1" presStyleCnt="5"/>
      <dgm:spPr/>
    </dgm:pt>
    <dgm:pt modelId="{7D2E240F-F3DE-4955-A21A-D24C25A07341}" type="pres">
      <dgm:prSet presAssocID="{E2487A99-0BF2-458D-B70D-AB1A87B3EF43}" presName="Child2" presStyleLbl="node1" presStyleIdx="1" presStyleCnt="5">
        <dgm:presLayoutVars>
          <dgm:chMax val="0"/>
          <dgm:chPref val="0"/>
          <dgm:bulletEnabled val="1"/>
        </dgm:presLayoutVars>
      </dgm:prSet>
      <dgm:spPr/>
      <dgm:t>
        <a:bodyPr/>
        <a:lstStyle/>
        <a:p>
          <a:endParaRPr lang="en-US"/>
        </a:p>
      </dgm:t>
    </dgm:pt>
    <dgm:pt modelId="{FDBCDD60-7397-4947-90B3-48B2CD5126BA}" type="pres">
      <dgm:prSet presAssocID="{1BE97196-5454-4B51-B6E0-57A4282408C2}" presName="Accent3" presStyleCnt="0"/>
      <dgm:spPr/>
    </dgm:pt>
    <dgm:pt modelId="{A432AD57-5A8A-48CF-ACFA-7829062FD690}" type="pres">
      <dgm:prSet presAssocID="{1BE97196-5454-4B51-B6E0-57A4282408C2}" presName="Accent" presStyleLbl="bgShp" presStyleIdx="2" presStyleCnt="5"/>
      <dgm:spPr/>
    </dgm:pt>
    <dgm:pt modelId="{CDFA6C7E-362A-4C3A-A59F-4B34BD9AC50F}" type="pres">
      <dgm:prSet presAssocID="{1BE97196-5454-4B51-B6E0-57A4282408C2}" presName="Child3" presStyleLbl="node1" presStyleIdx="2" presStyleCnt="5">
        <dgm:presLayoutVars>
          <dgm:chMax val="0"/>
          <dgm:chPref val="0"/>
          <dgm:bulletEnabled val="1"/>
        </dgm:presLayoutVars>
      </dgm:prSet>
      <dgm:spPr/>
      <dgm:t>
        <a:bodyPr/>
        <a:lstStyle/>
        <a:p>
          <a:endParaRPr lang="en-US"/>
        </a:p>
      </dgm:t>
    </dgm:pt>
    <dgm:pt modelId="{74F96E94-AEA4-46A1-AE80-88D238C56782}" type="pres">
      <dgm:prSet presAssocID="{86D20254-4FAC-47BC-97F2-31EB19E535FB}" presName="Accent4" presStyleCnt="0"/>
      <dgm:spPr/>
    </dgm:pt>
    <dgm:pt modelId="{10DB45A5-3762-4F88-87CB-65E42A9B587C}" type="pres">
      <dgm:prSet presAssocID="{86D20254-4FAC-47BC-97F2-31EB19E535FB}" presName="Accent" presStyleLbl="bgShp" presStyleIdx="3" presStyleCnt="5"/>
      <dgm:spPr/>
    </dgm:pt>
    <dgm:pt modelId="{1EDDADAC-4771-40D5-A563-F88D21A452E8}" type="pres">
      <dgm:prSet presAssocID="{86D20254-4FAC-47BC-97F2-31EB19E535FB}" presName="Child4" presStyleLbl="node1" presStyleIdx="3" presStyleCnt="5">
        <dgm:presLayoutVars>
          <dgm:chMax val="0"/>
          <dgm:chPref val="0"/>
          <dgm:bulletEnabled val="1"/>
        </dgm:presLayoutVars>
      </dgm:prSet>
      <dgm:spPr/>
      <dgm:t>
        <a:bodyPr/>
        <a:lstStyle/>
        <a:p>
          <a:endParaRPr lang="en-US"/>
        </a:p>
      </dgm:t>
    </dgm:pt>
    <dgm:pt modelId="{A814D507-09C1-412B-8E27-0A3FFCDDA7D5}" type="pres">
      <dgm:prSet presAssocID="{4958C9B0-1465-4350-8615-B20886A7E195}" presName="Accent5" presStyleCnt="0"/>
      <dgm:spPr/>
    </dgm:pt>
    <dgm:pt modelId="{73F2F122-84F4-425F-9444-0122A019946B}" type="pres">
      <dgm:prSet presAssocID="{4958C9B0-1465-4350-8615-B20886A7E195}" presName="Accent" presStyleLbl="bgShp" presStyleIdx="4" presStyleCnt="5"/>
      <dgm:spPr/>
    </dgm:pt>
    <dgm:pt modelId="{1AF22DB4-CBD8-409F-862E-2DDED5EBD3DC}" type="pres">
      <dgm:prSet presAssocID="{4958C9B0-1465-4350-8615-B20886A7E195}" presName="Child5" presStyleLbl="node1" presStyleIdx="4" presStyleCnt="5">
        <dgm:presLayoutVars>
          <dgm:chMax val="0"/>
          <dgm:chPref val="0"/>
          <dgm:bulletEnabled val="1"/>
        </dgm:presLayoutVars>
      </dgm:prSet>
      <dgm:spPr/>
      <dgm:t>
        <a:bodyPr/>
        <a:lstStyle/>
        <a:p>
          <a:endParaRPr lang="en-US"/>
        </a:p>
      </dgm:t>
    </dgm:pt>
  </dgm:ptLst>
  <dgm:cxnLst>
    <dgm:cxn modelId="{BB196867-9075-4453-8343-A4AB616D0A94}" type="presOf" srcId="{6CD0D9A5-10F3-4E34-8A66-EC5B59655733}" destId="{3AA74EDA-3560-48CB-A9DA-9CEB0DC91412}" srcOrd="0" destOrd="0" presId="urn:microsoft.com/office/officeart/2011/layout/HexagonRadial"/>
    <dgm:cxn modelId="{313F7C86-07EF-40B5-BD30-CFC432A496A3}" srcId="{6CD0D9A5-10F3-4E34-8A66-EC5B59655733}" destId="{86D20254-4FAC-47BC-97F2-31EB19E535FB}" srcOrd="3" destOrd="0" parTransId="{23D40934-8B5D-444E-B8A6-3A80DAC243A2}" sibTransId="{25EA455B-EE8B-493D-B998-22233E3F5DB5}"/>
    <dgm:cxn modelId="{5E7A0C4F-D6BE-41A0-8360-B0BC3E136418}" srcId="{6CD0D9A5-10F3-4E34-8A66-EC5B59655733}" destId="{4958C9B0-1465-4350-8615-B20886A7E195}" srcOrd="4" destOrd="0" parTransId="{C97A05A5-C734-473E-8317-00C106D0BDBA}" sibTransId="{9FEF3FDA-1C4A-4BBF-A059-CE8A12EFC6AE}"/>
    <dgm:cxn modelId="{3FED3287-F52D-487F-9ED4-9E4BE972CDB2}" type="presOf" srcId="{6E8ACB16-7C6F-43EF-B6D0-925C53C38BAD}" destId="{F0FADA65-C9CB-4462-82C2-25D1689B4D3B}" srcOrd="0" destOrd="0" presId="urn:microsoft.com/office/officeart/2011/layout/HexagonRadial"/>
    <dgm:cxn modelId="{C9A1DEDA-3C89-4F95-B213-AD6C056E5FCE}" srcId="{6CD0D9A5-10F3-4E34-8A66-EC5B59655733}" destId="{E2487A99-0BF2-458D-B70D-AB1A87B3EF43}" srcOrd="1" destOrd="0" parTransId="{E866353A-B8EA-4298-8F9F-7D38FF9956A2}" sibTransId="{EDD5A849-C3BC-40E8-A1BD-04206F88B029}"/>
    <dgm:cxn modelId="{BE69ECB4-5207-4444-A648-42B5AC07BB28}" type="presOf" srcId="{86D20254-4FAC-47BC-97F2-31EB19E535FB}" destId="{1EDDADAC-4771-40D5-A563-F88D21A452E8}" srcOrd="0" destOrd="0" presId="urn:microsoft.com/office/officeart/2011/layout/HexagonRadial"/>
    <dgm:cxn modelId="{BF74FB84-CC59-408C-A7E9-CBFAF156EB3E}" srcId="{6CD0D9A5-10F3-4E34-8A66-EC5B59655733}" destId="{1BE97196-5454-4B51-B6E0-57A4282408C2}" srcOrd="2" destOrd="0" parTransId="{26B0D0F8-4B34-4217-9820-81819CA1483C}" sibTransId="{71938888-6C0C-4A9B-90F2-15AD524AB107}"/>
    <dgm:cxn modelId="{1A55B934-B412-4741-A8B2-1F3ADC71F667}" type="presOf" srcId="{4958C9B0-1465-4350-8615-B20886A7E195}" destId="{1AF22DB4-CBD8-409F-862E-2DDED5EBD3DC}" srcOrd="0" destOrd="0" presId="urn:microsoft.com/office/officeart/2011/layout/HexagonRadial"/>
    <dgm:cxn modelId="{DFCD4BC7-C593-4C94-9C26-6681D9D028BF}" srcId="{6E8ACB16-7C6F-43EF-B6D0-925C53C38BAD}" destId="{6CD0D9A5-10F3-4E34-8A66-EC5B59655733}" srcOrd="0" destOrd="0" parTransId="{92E47689-9D1B-46DA-90B4-AE8396A59A4B}" sibTransId="{B9323501-1699-4D3B-84CC-F9ECE8EEFE75}"/>
    <dgm:cxn modelId="{4EB8C05D-1B9D-412F-BCAD-3AEE570AD5EB}" type="presOf" srcId="{E2487A99-0BF2-458D-B70D-AB1A87B3EF43}" destId="{7D2E240F-F3DE-4955-A21A-D24C25A07341}" srcOrd="0" destOrd="0" presId="urn:microsoft.com/office/officeart/2011/layout/HexagonRadial"/>
    <dgm:cxn modelId="{0FB8B5D7-BE70-4CBA-991F-6AFEEC6211D1}" type="presOf" srcId="{1BE97196-5454-4B51-B6E0-57A4282408C2}" destId="{CDFA6C7E-362A-4C3A-A59F-4B34BD9AC50F}" srcOrd="0" destOrd="0" presId="urn:microsoft.com/office/officeart/2011/layout/HexagonRadial"/>
    <dgm:cxn modelId="{9C9202C1-8673-427F-BC2A-3F76AFD5A5BF}" srcId="{6CD0D9A5-10F3-4E34-8A66-EC5B59655733}" destId="{BAAB7A98-6725-4F70-B029-CDE7EC546204}" srcOrd="0" destOrd="0" parTransId="{FE02B85F-671D-4B30-991F-E37CC341FEE4}" sibTransId="{81BE98B4-DD21-4462-A784-D329DBA26347}"/>
    <dgm:cxn modelId="{4167BE39-C7C4-4310-BF33-01E1100DB968}" type="presOf" srcId="{BAAB7A98-6725-4F70-B029-CDE7EC546204}" destId="{3A11865B-633A-45C7-B2D5-852CF3FCEDD9}" srcOrd="0" destOrd="0" presId="urn:microsoft.com/office/officeart/2011/layout/HexagonRadial"/>
    <dgm:cxn modelId="{F1E1506F-A350-43AF-913B-1F3E56F8AF1A}" type="presParOf" srcId="{F0FADA65-C9CB-4462-82C2-25D1689B4D3B}" destId="{3AA74EDA-3560-48CB-A9DA-9CEB0DC91412}" srcOrd="0" destOrd="0" presId="urn:microsoft.com/office/officeart/2011/layout/HexagonRadial"/>
    <dgm:cxn modelId="{C9906C19-4AE8-420F-BD5D-CEA971322A56}" type="presParOf" srcId="{F0FADA65-C9CB-4462-82C2-25D1689B4D3B}" destId="{7F6D8863-8B09-4733-A9D0-97BC51CF6D0A}" srcOrd="1" destOrd="0" presId="urn:microsoft.com/office/officeart/2011/layout/HexagonRadial"/>
    <dgm:cxn modelId="{64614E6C-FE19-4369-92F6-1660B314EA99}" type="presParOf" srcId="{7F6D8863-8B09-4733-A9D0-97BC51CF6D0A}" destId="{ADC549CB-40FF-4710-8159-92F27B42A91E}" srcOrd="0" destOrd="0" presId="urn:microsoft.com/office/officeart/2011/layout/HexagonRadial"/>
    <dgm:cxn modelId="{B28C9277-35F6-4088-83F8-524F36072386}" type="presParOf" srcId="{F0FADA65-C9CB-4462-82C2-25D1689B4D3B}" destId="{3A11865B-633A-45C7-B2D5-852CF3FCEDD9}" srcOrd="2" destOrd="0" presId="urn:microsoft.com/office/officeart/2011/layout/HexagonRadial"/>
    <dgm:cxn modelId="{56238C8A-8BEA-4AEC-B9F8-FD439083CFF6}" type="presParOf" srcId="{F0FADA65-C9CB-4462-82C2-25D1689B4D3B}" destId="{E7043533-6F6C-4BD8-B816-E63558593AB3}" srcOrd="3" destOrd="0" presId="urn:microsoft.com/office/officeart/2011/layout/HexagonRadial"/>
    <dgm:cxn modelId="{9286CC8E-F147-4DC8-8A76-4A16AF64D27B}" type="presParOf" srcId="{E7043533-6F6C-4BD8-B816-E63558593AB3}" destId="{01BF0906-D7F5-4FA0-9338-33663FE00321}" srcOrd="0" destOrd="0" presId="urn:microsoft.com/office/officeart/2011/layout/HexagonRadial"/>
    <dgm:cxn modelId="{F611C8AE-03A8-4F4D-B47C-5E7555A133FA}" type="presParOf" srcId="{F0FADA65-C9CB-4462-82C2-25D1689B4D3B}" destId="{7D2E240F-F3DE-4955-A21A-D24C25A07341}" srcOrd="4" destOrd="0" presId="urn:microsoft.com/office/officeart/2011/layout/HexagonRadial"/>
    <dgm:cxn modelId="{B0A28D94-6470-4258-8769-66A7BC37A544}" type="presParOf" srcId="{F0FADA65-C9CB-4462-82C2-25D1689B4D3B}" destId="{FDBCDD60-7397-4947-90B3-48B2CD5126BA}" srcOrd="5" destOrd="0" presId="urn:microsoft.com/office/officeart/2011/layout/HexagonRadial"/>
    <dgm:cxn modelId="{94734399-1DE0-44BD-83EB-2BD89B26ECE3}" type="presParOf" srcId="{FDBCDD60-7397-4947-90B3-48B2CD5126BA}" destId="{A432AD57-5A8A-48CF-ACFA-7829062FD690}" srcOrd="0" destOrd="0" presId="urn:microsoft.com/office/officeart/2011/layout/HexagonRadial"/>
    <dgm:cxn modelId="{5400FB62-1B61-4B05-90CF-69AF21CE9B6D}" type="presParOf" srcId="{F0FADA65-C9CB-4462-82C2-25D1689B4D3B}" destId="{CDFA6C7E-362A-4C3A-A59F-4B34BD9AC50F}" srcOrd="6" destOrd="0" presId="urn:microsoft.com/office/officeart/2011/layout/HexagonRadial"/>
    <dgm:cxn modelId="{F7636EEC-DEEE-4534-8144-FF6F4F0D6ACF}" type="presParOf" srcId="{F0FADA65-C9CB-4462-82C2-25D1689B4D3B}" destId="{74F96E94-AEA4-46A1-AE80-88D238C56782}" srcOrd="7" destOrd="0" presId="urn:microsoft.com/office/officeart/2011/layout/HexagonRadial"/>
    <dgm:cxn modelId="{4D605AAC-24DE-4D63-B363-7C4FC5AB240D}" type="presParOf" srcId="{74F96E94-AEA4-46A1-AE80-88D238C56782}" destId="{10DB45A5-3762-4F88-87CB-65E42A9B587C}" srcOrd="0" destOrd="0" presId="urn:microsoft.com/office/officeart/2011/layout/HexagonRadial"/>
    <dgm:cxn modelId="{DA6EC8F2-012A-4A7B-A777-BB223DDE3FA1}" type="presParOf" srcId="{F0FADA65-C9CB-4462-82C2-25D1689B4D3B}" destId="{1EDDADAC-4771-40D5-A563-F88D21A452E8}" srcOrd="8" destOrd="0" presId="urn:microsoft.com/office/officeart/2011/layout/HexagonRadial"/>
    <dgm:cxn modelId="{FCEE99DA-D8CC-4DBA-A411-E53D129B63D6}" type="presParOf" srcId="{F0FADA65-C9CB-4462-82C2-25D1689B4D3B}" destId="{A814D507-09C1-412B-8E27-0A3FFCDDA7D5}" srcOrd="9" destOrd="0" presId="urn:microsoft.com/office/officeart/2011/layout/HexagonRadial"/>
    <dgm:cxn modelId="{8B79E348-A782-480B-BE33-1BDECB671978}" type="presParOf" srcId="{A814D507-09C1-412B-8E27-0A3FFCDDA7D5}" destId="{73F2F122-84F4-425F-9444-0122A019946B}" srcOrd="0" destOrd="0" presId="urn:microsoft.com/office/officeart/2011/layout/HexagonRadial"/>
    <dgm:cxn modelId="{045ECD82-3BDE-4012-AE5F-BC19A092B47E}" type="presParOf" srcId="{F0FADA65-C9CB-4462-82C2-25D1689B4D3B}" destId="{1AF22DB4-CBD8-409F-862E-2DDED5EBD3DC}"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0A2B7-9939-4C86-9C36-6FF69487BE9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0DD52D-AF13-4C4B-A064-AA9BFEDBA2F5}">
      <dgm:prSet/>
      <dgm:spPr/>
      <dgm:t>
        <a:bodyPr/>
        <a:lstStyle/>
        <a:p>
          <a:pPr>
            <a:defRPr b="1"/>
          </a:pPr>
          <a:r>
            <a:rPr lang="en-GB" dirty="0"/>
            <a:t>Cognitive strategies:</a:t>
          </a:r>
          <a:endParaRPr lang="en-US" dirty="0"/>
        </a:p>
      </dgm:t>
    </dgm:pt>
    <dgm:pt modelId="{DD5E7E66-6C46-468A-AE94-642A76FD4F34}" type="parTrans" cxnId="{B17C5410-38C9-4B20-9B9B-3B894B1BACAA}">
      <dgm:prSet/>
      <dgm:spPr/>
      <dgm:t>
        <a:bodyPr/>
        <a:lstStyle/>
        <a:p>
          <a:endParaRPr lang="en-US"/>
        </a:p>
      </dgm:t>
    </dgm:pt>
    <dgm:pt modelId="{90EB464D-033B-461C-B772-36744B5F2C3E}" type="sibTrans" cxnId="{B17C5410-38C9-4B20-9B9B-3B894B1BACAA}">
      <dgm:prSet/>
      <dgm:spPr/>
      <dgm:t>
        <a:bodyPr/>
        <a:lstStyle/>
        <a:p>
          <a:endParaRPr lang="en-US"/>
        </a:p>
      </dgm:t>
    </dgm:pt>
    <dgm:pt modelId="{44616CA1-4C27-478F-87D6-06F440F7E25B}">
      <dgm:prSet custT="1"/>
      <dgm:spPr/>
      <dgm:t>
        <a:bodyPr/>
        <a:lstStyle/>
        <a:p>
          <a:r>
            <a:rPr lang="en-GB" sz="2000" dirty="0"/>
            <a:t>Develop an attitude of calm acceptance</a:t>
          </a:r>
          <a:endParaRPr lang="en-US" sz="2000" dirty="0"/>
        </a:p>
      </dgm:t>
    </dgm:pt>
    <dgm:pt modelId="{27F271A9-6BC0-4926-887C-A9A9F48BB739}" type="parTrans" cxnId="{CCE94753-439F-40C0-9B4E-09815093C144}">
      <dgm:prSet/>
      <dgm:spPr/>
      <dgm:t>
        <a:bodyPr/>
        <a:lstStyle/>
        <a:p>
          <a:endParaRPr lang="en-US"/>
        </a:p>
      </dgm:t>
    </dgm:pt>
    <dgm:pt modelId="{A2DA4F1C-A2D4-45BC-935C-EA5EDC27A564}" type="sibTrans" cxnId="{CCE94753-439F-40C0-9B4E-09815093C144}">
      <dgm:prSet/>
      <dgm:spPr/>
      <dgm:t>
        <a:bodyPr/>
        <a:lstStyle/>
        <a:p>
          <a:endParaRPr lang="en-US"/>
        </a:p>
      </dgm:t>
    </dgm:pt>
    <dgm:pt modelId="{58F5235E-2656-4C3E-B3E3-C3F604E28F81}">
      <dgm:prSet custT="1"/>
      <dgm:spPr/>
      <dgm:t>
        <a:bodyPr/>
        <a:lstStyle/>
        <a:p>
          <a:r>
            <a:rPr lang="en-GB" sz="2000"/>
            <a:t>Opening up – self compassion</a:t>
          </a:r>
          <a:endParaRPr lang="en-US" sz="2000"/>
        </a:p>
      </dgm:t>
    </dgm:pt>
    <dgm:pt modelId="{AD6909BF-904D-4262-9621-20B51F6BDA38}" type="parTrans" cxnId="{2C687505-2C3E-45FF-A8BA-22BDABDFAB26}">
      <dgm:prSet/>
      <dgm:spPr/>
      <dgm:t>
        <a:bodyPr/>
        <a:lstStyle/>
        <a:p>
          <a:endParaRPr lang="en-US"/>
        </a:p>
      </dgm:t>
    </dgm:pt>
    <dgm:pt modelId="{141E6FAA-8767-40C4-A267-5406A1C0C3A8}" type="sibTrans" cxnId="{2C687505-2C3E-45FF-A8BA-22BDABDFAB26}">
      <dgm:prSet/>
      <dgm:spPr/>
      <dgm:t>
        <a:bodyPr/>
        <a:lstStyle/>
        <a:p>
          <a:endParaRPr lang="en-US"/>
        </a:p>
      </dgm:t>
    </dgm:pt>
    <dgm:pt modelId="{8C4A256C-5EB5-4386-9B96-9A830357D285}">
      <dgm:prSet custT="1"/>
      <dgm:spPr/>
      <dgm:t>
        <a:bodyPr/>
        <a:lstStyle/>
        <a:p>
          <a:r>
            <a:rPr lang="en-GB" sz="2000" dirty="0"/>
            <a:t>Checking expectations</a:t>
          </a:r>
          <a:endParaRPr lang="en-US" sz="2000" dirty="0"/>
        </a:p>
      </dgm:t>
    </dgm:pt>
    <dgm:pt modelId="{916F3681-2FA4-4F60-9411-49B458849F92}" type="parTrans" cxnId="{DB54EAE0-3CEA-43CE-9B68-AEFFF9EEC397}">
      <dgm:prSet/>
      <dgm:spPr/>
      <dgm:t>
        <a:bodyPr/>
        <a:lstStyle/>
        <a:p>
          <a:endParaRPr lang="en-US"/>
        </a:p>
      </dgm:t>
    </dgm:pt>
    <dgm:pt modelId="{3ADDBA3B-8A01-4FF5-9E48-3674AC82C21D}" type="sibTrans" cxnId="{DB54EAE0-3CEA-43CE-9B68-AEFFF9EEC397}">
      <dgm:prSet/>
      <dgm:spPr/>
      <dgm:t>
        <a:bodyPr/>
        <a:lstStyle/>
        <a:p>
          <a:endParaRPr lang="en-US"/>
        </a:p>
      </dgm:t>
    </dgm:pt>
    <dgm:pt modelId="{381B8DFD-B045-4122-B8ED-EB28D2792CF8}">
      <dgm:prSet custT="1"/>
      <dgm:spPr/>
      <dgm:t>
        <a:bodyPr/>
        <a:lstStyle/>
        <a:p>
          <a:r>
            <a:rPr lang="en-GB" sz="2000" dirty="0"/>
            <a:t>Understanding hot </a:t>
          </a:r>
          <a:r>
            <a:rPr lang="en-GB" sz="2000" dirty="0" err="1"/>
            <a:t>fluses</a:t>
          </a:r>
          <a:endParaRPr lang="en-GB" sz="2000" dirty="0"/>
        </a:p>
      </dgm:t>
    </dgm:pt>
    <dgm:pt modelId="{2F5F03F2-1E67-4BB5-A0EC-4F4FB2E4A4C9}" type="parTrans" cxnId="{F5CC39E5-32D9-408A-B4E5-100E0C193BE9}">
      <dgm:prSet/>
      <dgm:spPr/>
      <dgm:t>
        <a:bodyPr/>
        <a:lstStyle/>
        <a:p>
          <a:endParaRPr lang="en-US"/>
        </a:p>
      </dgm:t>
    </dgm:pt>
    <dgm:pt modelId="{9FAF5738-8A38-4DAD-931E-A272B221EAF7}" type="sibTrans" cxnId="{F5CC39E5-32D9-408A-B4E5-100E0C193BE9}">
      <dgm:prSet/>
      <dgm:spPr/>
      <dgm:t>
        <a:bodyPr/>
        <a:lstStyle/>
        <a:p>
          <a:endParaRPr lang="en-US"/>
        </a:p>
      </dgm:t>
    </dgm:pt>
    <dgm:pt modelId="{9EE9C890-D319-4F36-BED8-63EC18BA0839}">
      <dgm:prSet custT="1"/>
      <dgm:spPr/>
      <dgm:t>
        <a:bodyPr/>
        <a:lstStyle/>
        <a:p>
          <a:r>
            <a:rPr lang="en-GB" sz="2000" dirty="0"/>
            <a:t>Identify catastrophising thoughts/ words and deal with each flush one at a time</a:t>
          </a:r>
        </a:p>
        <a:p>
          <a:r>
            <a:rPr lang="en-GB" sz="2000" dirty="0"/>
            <a:t>Shifting attention/focus</a:t>
          </a:r>
          <a:endParaRPr lang="en-US" sz="2000" dirty="0"/>
        </a:p>
      </dgm:t>
    </dgm:pt>
    <dgm:pt modelId="{95260042-9CAD-479A-BD34-D27D34C1B122}" type="parTrans" cxnId="{EDCC28C0-5F7A-4187-87E1-5CF88A94C352}">
      <dgm:prSet/>
      <dgm:spPr/>
      <dgm:t>
        <a:bodyPr/>
        <a:lstStyle/>
        <a:p>
          <a:endParaRPr lang="en-US"/>
        </a:p>
      </dgm:t>
    </dgm:pt>
    <dgm:pt modelId="{29733682-0D55-413C-84D5-6EEEA264F99E}" type="sibTrans" cxnId="{EDCC28C0-5F7A-4187-87E1-5CF88A94C352}">
      <dgm:prSet/>
      <dgm:spPr/>
      <dgm:t>
        <a:bodyPr/>
        <a:lstStyle/>
        <a:p>
          <a:endParaRPr lang="en-US"/>
        </a:p>
      </dgm:t>
    </dgm:pt>
    <dgm:pt modelId="{5F94E0C3-5C15-4AE9-9982-17B7A8739BF0}">
      <dgm:prSet/>
      <dgm:spPr/>
      <dgm:t>
        <a:bodyPr/>
        <a:lstStyle/>
        <a:p>
          <a:pPr>
            <a:defRPr b="1"/>
          </a:pPr>
          <a:r>
            <a:rPr lang="en-GB"/>
            <a:t>Behavioural strategies:</a:t>
          </a:r>
          <a:endParaRPr lang="en-US"/>
        </a:p>
      </dgm:t>
    </dgm:pt>
    <dgm:pt modelId="{2186AB3D-731C-4A07-BBDA-B9D6712C3EBA}" type="parTrans" cxnId="{EFF812E4-6707-4C5F-8995-DE1ED363B10A}">
      <dgm:prSet/>
      <dgm:spPr/>
      <dgm:t>
        <a:bodyPr/>
        <a:lstStyle/>
        <a:p>
          <a:endParaRPr lang="en-US"/>
        </a:p>
      </dgm:t>
    </dgm:pt>
    <dgm:pt modelId="{D2EDCB6C-7EFF-4DBD-B310-2E6013F075E1}" type="sibTrans" cxnId="{EFF812E4-6707-4C5F-8995-DE1ED363B10A}">
      <dgm:prSet/>
      <dgm:spPr/>
      <dgm:t>
        <a:bodyPr/>
        <a:lstStyle/>
        <a:p>
          <a:endParaRPr lang="en-US"/>
        </a:p>
      </dgm:t>
    </dgm:pt>
    <dgm:pt modelId="{2BBF56C0-EC98-43CB-A71D-F31D24B6EFE2}">
      <dgm:prSet custT="1"/>
      <dgm:spPr/>
      <dgm:t>
        <a:bodyPr/>
        <a:lstStyle/>
        <a:p>
          <a:r>
            <a:rPr lang="en-GB" sz="2000" dirty="0"/>
            <a:t>Use paced breathing at the onset of a flush (switch your attention to your breathing rather than the discomfort)</a:t>
          </a:r>
          <a:endParaRPr lang="en-US" sz="2000" dirty="0"/>
        </a:p>
      </dgm:t>
    </dgm:pt>
    <dgm:pt modelId="{25341CEE-8151-49B0-9C28-69C31AE02C35}" type="parTrans" cxnId="{5F0A5D93-B192-4D47-873C-B4BF769D2295}">
      <dgm:prSet/>
      <dgm:spPr/>
      <dgm:t>
        <a:bodyPr/>
        <a:lstStyle/>
        <a:p>
          <a:endParaRPr lang="en-US"/>
        </a:p>
      </dgm:t>
    </dgm:pt>
    <dgm:pt modelId="{B8CE4EAA-19BD-401F-ACCD-12B54F230D0E}" type="sibTrans" cxnId="{5F0A5D93-B192-4D47-873C-B4BF769D2295}">
      <dgm:prSet/>
      <dgm:spPr/>
      <dgm:t>
        <a:bodyPr/>
        <a:lstStyle/>
        <a:p>
          <a:endParaRPr lang="en-US"/>
        </a:p>
      </dgm:t>
    </dgm:pt>
    <dgm:pt modelId="{580109EF-F0EA-4F02-BD29-3BFBDE138027}">
      <dgm:prSet custT="1"/>
      <dgm:spPr/>
      <dgm:t>
        <a:bodyPr/>
        <a:lstStyle/>
        <a:p>
          <a:r>
            <a:rPr lang="en-GB" sz="2000" dirty="0"/>
            <a:t>Relaxation: </a:t>
          </a:r>
          <a:r>
            <a:rPr lang="en-GB" sz="2000" b="1" dirty="0"/>
            <a:t>Deep breath in, relax shoulders, supportive self statement and paced breathing</a:t>
          </a:r>
          <a:endParaRPr lang="en-US" sz="2000" dirty="0"/>
        </a:p>
      </dgm:t>
    </dgm:pt>
    <dgm:pt modelId="{A01B5A6E-664D-4714-AB53-2422C332C0B0}" type="parTrans" cxnId="{A21B728A-C840-4F3A-BD0D-5E5E5317F8A3}">
      <dgm:prSet/>
      <dgm:spPr/>
      <dgm:t>
        <a:bodyPr/>
        <a:lstStyle/>
        <a:p>
          <a:endParaRPr lang="en-US"/>
        </a:p>
      </dgm:t>
    </dgm:pt>
    <dgm:pt modelId="{8774950C-2A26-4788-8082-5D36B7A8EC97}" type="sibTrans" cxnId="{A21B728A-C840-4F3A-BD0D-5E5E5317F8A3}">
      <dgm:prSet/>
      <dgm:spPr/>
      <dgm:t>
        <a:bodyPr/>
        <a:lstStyle/>
        <a:p>
          <a:endParaRPr lang="en-US"/>
        </a:p>
      </dgm:t>
    </dgm:pt>
    <dgm:pt modelId="{F7C43228-E9B3-4196-8A04-F2BE8E58BA3F}">
      <dgm:prSet custT="1"/>
      <dgm:spPr/>
      <dgm:t>
        <a:bodyPr/>
        <a:lstStyle/>
        <a:p>
          <a:r>
            <a:rPr lang="en-GB" sz="2000"/>
            <a:t>Managing stress</a:t>
          </a:r>
          <a:endParaRPr lang="en-US" sz="2000"/>
        </a:p>
      </dgm:t>
    </dgm:pt>
    <dgm:pt modelId="{B3743F0D-D61B-46A4-8EC9-FAB0BE7B1A51}" type="parTrans" cxnId="{23680DFD-F587-4C13-946C-2C77F032674A}">
      <dgm:prSet/>
      <dgm:spPr/>
      <dgm:t>
        <a:bodyPr/>
        <a:lstStyle/>
        <a:p>
          <a:endParaRPr lang="en-US"/>
        </a:p>
      </dgm:t>
    </dgm:pt>
    <dgm:pt modelId="{19C0F2E5-98DE-4498-BFEB-A953A54F771F}" type="sibTrans" cxnId="{23680DFD-F587-4C13-946C-2C77F032674A}">
      <dgm:prSet/>
      <dgm:spPr/>
      <dgm:t>
        <a:bodyPr/>
        <a:lstStyle/>
        <a:p>
          <a:endParaRPr lang="en-US"/>
        </a:p>
      </dgm:t>
    </dgm:pt>
    <dgm:pt modelId="{1D47FD75-D54F-4C28-A772-921240C02AD5}">
      <dgm:prSet custT="1"/>
      <dgm:spPr/>
      <dgm:t>
        <a:bodyPr/>
        <a:lstStyle/>
        <a:p>
          <a:r>
            <a:rPr lang="en-GB" sz="2000" dirty="0"/>
            <a:t>Identifying and eliminating triggers</a:t>
          </a:r>
          <a:endParaRPr lang="en-US" sz="2000" dirty="0"/>
        </a:p>
      </dgm:t>
    </dgm:pt>
    <dgm:pt modelId="{2859F2E3-9A55-4063-9033-D0C804B178F6}" type="parTrans" cxnId="{8240608E-E9CD-4AEC-AE79-6BD423DF2723}">
      <dgm:prSet/>
      <dgm:spPr/>
      <dgm:t>
        <a:bodyPr/>
        <a:lstStyle/>
        <a:p>
          <a:endParaRPr lang="en-US"/>
        </a:p>
      </dgm:t>
    </dgm:pt>
    <dgm:pt modelId="{93B19FAC-BA87-49A2-9646-66DB13BB3656}" type="sibTrans" cxnId="{8240608E-E9CD-4AEC-AE79-6BD423DF2723}">
      <dgm:prSet/>
      <dgm:spPr/>
      <dgm:t>
        <a:bodyPr/>
        <a:lstStyle/>
        <a:p>
          <a:endParaRPr lang="en-US"/>
        </a:p>
      </dgm:t>
    </dgm:pt>
    <dgm:pt modelId="{EC5C54EE-0604-4F4D-A8B1-1078C878C312}">
      <dgm:prSet custT="1"/>
      <dgm:spPr/>
      <dgm:t>
        <a:bodyPr/>
        <a:lstStyle/>
        <a:p>
          <a:r>
            <a:rPr lang="en-GB" sz="2000" dirty="0"/>
            <a:t>Maintaining activities –activity monitoring</a:t>
          </a:r>
          <a:endParaRPr lang="en-US" sz="2000" dirty="0"/>
        </a:p>
      </dgm:t>
    </dgm:pt>
    <dgm:pt modelId="{3EEDE00E-A583-49FC-B0B1-16860C381020}" type="parTrans" cxnId="{66BCA7A2-9B32-433F-A787-CE799CC35DA8}">
      <dgm:prSet/>
      <dgm:spPr/>
      <dgm:t>
        <a:bodyPr/>
        <a:lstStyle/>
        <a:p>
          <a:endParaRPr lang="en-US"/>
        </a:p>
      </dgm:t>
    </dgm:pt>
    <dgm:pt modelId="{928CFCBA-1831-413C-9807-0A82B9F86BA5}" type="sibTrans" cxnId="{66BCA7A2-9B32-433F-A787-CE799CC35DA8}">
      <dgm:prSet/>
      <dgm:spPr/>
      <dgm:t>
        <a:bodyPr/>
        <a:lstStyle/>
        <a:p>
          <a:endParaRPr lang="en-US"/>
        </a:p>
      </dgm:t>
    </dgm:pt>
    <dgm:pt modelId="{39AABF54-120C-4A27-AA1F-8581B4DE99C0}" type="pres">
      <dgm:prSet presAssocID="{4C60A2B7-9939-4C86-9C36-6FF69487BE95}" presName="root" presStyleCnt="0">
        <dgm:presLayoutVars>
          <dgm:dir/>
          <dgm:resizeHandles val="exact"/>
        </dgm:presLayoutVars>
      </dgm:prSet>
      <dgm:spPr/>
      <dgm:t>
        <a:bodyPr/>
        <a:lstStyle/>
        <a:p>
          <a:endParaRPr lang="en-US"/>
        </a:p>
      </dgm:t>
    </dgm:pt>
    <dgm:pt modelId="{58EE73C6-79D3-44BA-B1DC-F7F7EF1DC17D}" type="pres">
      <dgm:prSet presAssocID="{890DD52D-AF13-4C4B-A064-AA9BFEDBA2F5}" presName="compNode" presStyleCnt="0"/>
      <dgm:spPr/>
    </dgm:pt>
    <dgm:pt modelId="{77BE6101-BD74-41FA-B719-AC3A9B162F73}" type="pres">
      <dgm:prSet presAssocID="{890DD52D-AF13-4C4B-A064-AA9BFEDBA2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857F4A89-7C67-410A-8383-8722012F0B3D}" type="pres">
      <dgm:prSet presAssocID="{890DD52D-AF13-4C4B-A064-AA9BFEDBA2F5}" presName="iconSpace" presStyleCnt="0"/>
      <dgm:spPr/>
    </dgm:pt>
    <dgm:pt modelId="{9A033ED0-6CBA-4EAE-9435-F8C08FD91895}" type="pres">
      <dgm:prSet presAssocID="{890DD52D-AF13-4C4B-A064-AA9BFEDBA2F5}" presName="parTx" presStyleLbl="revTx" presStyleIdx="0" presStyleCnt="4">
        <dgm:presLayoutVars>
          <dgm:chMax val="0"/>
          <dgm:chPref val="0"/>
        </dgm:presLayoutVars>
      </dgm:prSet>
      <dgm:spPr/>
      <dgm:t>
        <a:bodyPr/>
        <a:lstStyle/>
        <a:p>
          <a:endParaRPr lang="en-US"/>
        </a:p>
      </dgm:t>
    </dgm:pt>
    <dgm:pt modelId="{61316841-4DFC-45C0-AAE9-A15E4108958E}" type="pres">
      <dgm:prSet presAssocID="{890DD52D-AF13-4C4B-A064-AA9BFEDBA2F5}" presName="txSpace" presStyleCnt="0"/>
      <dgm:spPr/>
    </dgm:pt>
    <dgm:pt modelId="{65D4C9E3-B189-4D43-A8ED-7C45B121F3C8}" type="pres">
      <dgm:prSet presAssocID="{890DD52D-AF13-4C4B-A064-AA9BFEDBA2F5}" presName="desTx" presStyleLbl="revTx" presStyleIdx="1" presStyleCnt="4">
        <dgm:presLayoutVars/>
      </dgm:prSet>
      <dgm:spPr/>
      <dgm:t>
        <a:bodyPr/>
        <a:lstStyle/>
        <a:p>
          <a:endParaRPr lang="en-US"/>
        </a:p>
      </dgm:t>
    </dgm:pt>
    <dgm:pt modelId="{77689BD1-1DA4-470A-8DE3-CBE6CAC11C1D}" type="pres">
      <dgm:prSet presAssocID="{90EB464D-033B-461C-B772-36744B5F2C3E}" presName="sibTrans" presStyleCnt="0"/>
      <dgm:spPr/>
    </dgm:pt>
    <dgm:pt modelId="{CF4E9CE8-685C-4D7C-AAEB-31070D97BD7E}" type="pres">
      <dgm:prSet presAssocID="{5F94E0C3-5C15-4AE9-9982-17B7A8739BF0}" presName="compNode" presStyleCnt="0"/>
      <dgm:spPr/>
    </dgm:pt>
    <dgm:pt modelId="{E2B101B9-994D-4DBE-8DEE-E71F843B16E0}" type="pres">
      <dgm:prSet presAssocID="{5F94E0C3-5C15-4AE9-9982-17B7A8739B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ungs"/>
        </a:ext>
      </dgm:extLst>
    </dgm:pt>
    <dgm:pt modelId="{8D00F52D-BCEA-4449-9961-D68A7704E0C8}" type="pres">
      <dgm:prSet presAssocID="{5F94E0C3-5C15-4AE9-9982-17B7A8739BF0}" presName="iconSpace" presStyleCnt="0"/>
      <dgm:spPr/>
    </dgm:pt>
    <dgm:pt modelId="{D919A2B7-6A11-4A40-B09D-319A8608BCDB}" type="pres">
      <dgm:prSet presAssocID="{5F94E0C3-5C15-4AE9-9982-17B7A8739BF0}" presName="parTx" presStyleLbl="revTx" presStyleIdx="2" presStyleCnt="4">
        <dgm:presLayoutVars>
          <dgm:chMax val="0"/>
          <dgm:chPref val="0"/>
        </dgm:presLayoutVars>
      </dgm:prSet>
      <dgm:spPr/>
      <dgm:t>
        <a:bodyPr/>
        <a:lstStyle/>
        <a:p>
          <a:endParaRPr lang="en-US"/>
        </a:p>
      </dgm:t>
    </dgm:pt>
    <dgm:pt modelId="{A8CCE353-DC64-450A-8324-BA312EE97A79}" type="pres">
      <dgm:prSet presAssocID="{5F94E0C3-5C15-4AE9-9982-17B7A8739BF0}" presName="txSpace" presStyleCnt="0"/>
      <dgm:spPr/>
    </dgm:pt>
    <dgm:pt modelId="{C8CE0CCC-6ABC-47E7-AE69-A6AAEBFD706C}" type="pres">
      <dgm:prSet presAssocID="{5F94E0C3-5C15-4AE9-9982-17B7A8739BF0}" presName="desTx" presStyleLbl="revTx" presStyleIdx="3" presStyleCnt="4">
        <dgm:presLayoutVars/>
      </dgm:prSet>
      <dgm:spPr/>
      <dgm:t>
        <a:bodyPr/>
        <a:lstStyle/>
        <a:p>
          <a:endParaRPr lang="en-US"/>
        </a:p>
      </dgm:t>
    </dgm:pt>
  </dgm:ptLst>
  <dgm:cxnLst>
    <dgm:cxn modelId="{3C6F5781-14C0-45C6-BF31-A1A3A3B7DA3E}" type="presOf" srcId="{58F5235E-2656-4C3E-B3E3-C3F604E28F81}" destId="{65D4C9E3-B189-4D43-A8ED-7C45B121F3C8}" srcOrd="0" destOrd="1" presId="urn:microsoft.com/office/officeart/2018/2/layout/IconLabelDescriptionList"/>
    <dgm:cxn modelId="{51EB68F7-0A1D-420B-BD12-867AE7650CBF}" type="presOf" srcId="{44616CA1-4C27-478F-87D6-06F440F7E25B}" destId="{65D4C9E3-B189-4D43-A8ED-7C45B121F3C8}" srcOrd="0" destOrd="0" presId="urn:microsoft.com/office/officeart/2018/2/layout/IconLabelDescriptionList"/>
    <dgm:cxn modelId="{66BCA7A2-9B32-433F-A787-CE799CC35DA8}" srcId="{5F94E0C3-5C15-4AE9-9982-17B7A8739BF0}" destId="{EC5C54EE-0604-4F4D-A8B1-1078C878C312}" srcOrd="4" destOrd="0" parTransId="{3EEDE00E-A583-49FC-B0B1-16860C381020}" sibTransId="{928CFCBA-1831-413C-9807-0A82B9F86BA5}"/>
    <dgm:cxn modelId="{23D0A480-BC2B-430F-BB49-B80772D0E947}" type="presOf" srcId="{8C4A256C-5EB5-4386-9B96-9A830357D285}" destId="{65D4C9E3-B189-4D43-A8ED-7C45B121F3C8}" srcOrd="0" destOrd="2" presId="urn:microsoft.com/office/officeart/2018/2/layout/IconLabelDescriptionList"/>
    <dgm:cxn modelId="{8240608E-E9CD-4AEC-AE79-6BD423DF2723}" srcId="{5F94E0C3-5C15-4AE9-9982-17B7A8739BF0}" destId="{1D47FD75-D54F-4C28-A772-921240C02AD5}" srcOrd="3" destOrd="0" parTransId="{2859F2E3-9A55-4063-9033-D0C804B178F6}" sibTransId="{93B19FAC-BA87-49A2-9646-66DB13BB3656}"/>
    <dgm:cxn modelId="{23680DFD-F587-4C13-946C-2C77F032674A}" srcId="{5F94E0C3-5C15-4AE9-9982-17B7A8739BF0}" destId="{F7C43228-E9B3-4196-8A04-F2BE8E58BA3F}" srcOrd="2" destOrd="0" parTransId="{B3743F0D-D61B-46A4-8EC9-FAB0BE7B1A51}" sibTransId="{19C0F2E5-98DE-4498-BFEB-A953A54F771F}"/>
    <dgm:cxn modelId="{3E3CCDA0-BD80-4484-9B53-B9F6A1E7D296}" type="presOf" srcId="{EC5C54EE-0604-4F4D-A8B1-1078C878C312}" destId="{C8CE0CCC-6ABC-47E7-AE69-A6AAEBFD706C}" srcOrd="0" destOrd="4" presId="urn:microsoft.com/office/officeart/2018/2/layout/IconLabelDescriptionList"/>
    <dgm:cxn modelId="{A21B728A-C840-4F3A-BD0D-5E5E5317F8A3}" srcId="{5F94E0C3-5C15-4AE9-9982-17B7A8739BF0}" destId="{580109EF-F0EA-4F02-BD29-3BFBDE138027}" srcOrd="1" destOrd="0" parTransId="{A01B5A6E-664D-4714-AB53-2422C332C0B0}" sibTransId="{8774950C-2A26-4788-8082-5D36B7A8EC97}"/>
    <dgm:cxn modelId="{9F9F1211-93BB-4E9C-9358-D0C5E31E0095}" type="presOf" srcId="{381B8DFD-B045-4122-B8ED-EB28D2792CF8}" destId="{65D4C9E3-B189-4D43-A8ED-7C45B121F3C8}" srcOrd="0" destOrd="3" presId="urn:microsoft.com/office/officeart/2018/2/layout/IconLabelDescriptionList"/>
    <dgm:cxn modelId="{2C8E9E7A-A322-4F2D-9184-11E57D76D2D0}" type="presOf" srcId="{4C60A2B7-9939-4C86-9C36-6FF69487BE95}" destId="{39AABF54-120C-4A27-AA1F-8581B4DE99C0}" srcOrd="0" destOrd="0" presId="urn:microsoft.com/office/officeart/2018/2/layout/IconLabelDescriptionList"/>
    <dgm:cxn modelId="{BC8F16F0-9F76-49E5-B9A3-2E3837096386}" type="presOf" srcId="{2BBF56C0-EC98-43CB-A71D-F31D24B6EFE2}" destId="{C8CE0CCC-6ABC-47E7-AE69-A6AAEBFD706C}" srcOrd="0" destOrd="0" presId="urn:microsoft.com/office/officeart/2018/2/layout/IconLabelDescriptionList"/>
    <dgm:cxn modelId="{F5CC39E5-32D9-408A-B4E5-100E0C193BE9}" srcId="{890DD52D-AF13-4C4B-A064-AA9BFEDBA2F5}" destId="{381B8DFD-B045-4122-B8ED-EB28D2792CF8}" srcOrd="3" destOrd="0" parTransId="{2F5F03F2-1E67-4BB5-A0EC-4F4FB2E4A4C9}" sibTransId="{9FAF5738-8A38-4DAD-931E-A272B221EAF7}"/>
    <dgm:cxn modelId="{5F0A5D93-B192-4D47-873C-B4BF769D2295}" srcId="{5F94E0C3-5C15-4AE9-9982-17B7A8739BF0}" destId="{2BBF56C0-EC98-43CB-A71D-F31D24B6EFE2}" srcOrd="0" destOrd="0" parTransId="{25341CEE-8151-49B0-9C28-69C31AE02C35}" sibTransId="{B8CE4EAA-19BD-401F-ACCD-12B54F230D0E}"/>
    <dgm:cxn modelId="{DB54EAE0-3CEA-43CE-9B68-AEFFF9EEC397}" srcId="{890DD52D-AF13-4C4B-A064-AA9BFEDBA2F5}" destId="{8C4A256C-5EB5-4386-9B96-9A830357D285}" srcOrd="2" destOrd="0" parTransId="{916F3681-2FA4-4F60-9411-49B458849F92}" sibTransId="{3ADDBA3B-8A01-4FF5-9E48-3674AC82C21D}"/>
    <dgm:cxn modelId="{474ED823-4F47-46D0-ABE5-8A3AB86486D7}" type="presOf" srcId="{5F94E0C3-5C15-4AE9-9982-17B7A8739BF0}" destId="{D919A2B7-6A11-4A40-B09D-319A8608BCDB}" srcOrd="0" destOrd="0" presId="urn:microsoft.com/office/officeart/2018/2/layout/IconLabelDescriptionList"/>
    <dgm:cxn modelId="{CCE94753-439F-40C0-9B4E-09815093C144}" srcId="{890DD52D-AF13-4C4B-A064-AA9BFEDBA2F5}" destId="{44616CA1-4C27-478F-87D6-06F440F7E25B}" srcOrd="0" destOrd="0" parTransId="{27F271A9-6BC0-4926-887C-A9A9F48BB739}" sibTransId="{A2DA4F1C-A2D4-45BC-935C-EA5EDC27A564}"/>
    <dgm:cxn modelId="{28792FD0-4818-47A7-836E-17381A73A997}" type="presOf" srcId="{9EE9C890-D319-4F36-BED8-63EC18BA0839}" destId="{65D4C9E3-B189-4D43-A8ED-7C45B121F3C8}" srcOrd="0" destOrd="4" presId="urn:microsoft.com/office/officeart/2018/2/layout/IconLabelDescriptionList"/>
    <dgm:cxn modelId="{99170599-7BDC-4A04-9E48-DBBCD6493D62}" type="presOf" srcId="{580109EF-F0EA-4F02-BD29-3BFBDE138027}" destId="{C8CE0CCC-6ABC-47E7-AE69-A6AAEBFD706C}" srcOrd="0" destOrd="1" presId="urn:microsoft.com/office/officeart/2018/2/layout/IconLabelDescriptionList"/>
    <dgm:cxn modelId="{7E0DAACA-FE95-4B90-80E5-29C6D1F889C3}" type="presOf" srcId="{890DD52D-AF13-4C4B-A064-AA9BFEDBA2F5}" destId="{9A033ED0-6CBA-4EAE-9435-F8C08FD91895}" srcOrd="0" destOrd="0" presId="urn:microsoft.com/office/officeart/2018/2/layout/IconLabelDescriptionList"/>
    <dgm:cxn modelId="{EDCC28C0-5F7A-4187-87E1-5CF88A94C352}" srcId="{890DD52D-AF13-4C4B-A064-AA9BFEDBA2F5}" destId="{9EE9C890-D319-4F36-BED8-63EC18BA0839}" srcOrd="4" destOrd="0" parTransId="{95260042-9CAD-479A-BD34-D27D34C1B122}" sibTransId="{29733682-0D55-413C-84D5-6EEEA264F99E}"/>
    <dgm:cxn modelId="{3FEEB54B-E656-494F-9059-9E8CCCFEDC02}" type="presOf" srcId="{F7C43228-E9B3-4196-8A04-F2BE8E58BA3F}" destId="{C8CE0CCC-6ABC-47E7-AE69-A6AAEBFD706C}" srcOrd="0" destOrd="2" presId="urn:microsoft.com/office/officeart/2018/2/layout/IconLabelDescriptionList"/>
    <dgm:cxn modelId="{EFF812E4-6707-4C5F-8995-DE1ED363B10A}" srcId="{4C60A2B7-9939-4C86-9C36-6FF69487BE95}" destId="{5F94E0C3-5C15-4AE9-9982-17B7A8739BF0}" srcOrd="1" destOrd="0" parTransId="{2186AB3D-731C-4A07-BBDA-B9D6712C3EBA}" sibTransId="{D2EDCB6C-7EFF-4DBD-B310-2E6013F075E1}"/>
    <dgm:cxn modelId="{2C687505-2C3E-45FF-A8BA-22BDABDFAB26}" srcId="{890DD52D-AF13-4C4B-A064-AA9BFEDBA2F5}" destId="{58F5235E-2656-4C3E-B3E3-C3F604E28F81}" srcOrd="1" destOrd="0" parTransId="{AD6909BF-904D-4262-9621-20B51F6BDA38}" sibTransId="{141E6FAA-8767-40C4-A267-5406A1C0C3A8}"/>
    <dgm:cxn modelId="{9E8417B3-4A33-40E9-877C-8613CB72B2BF}" type="presOf" srcId="{1D47FD75-D54F-4C28-A772-921240C02AD5}" destId="{C8CE0CCC-6ABC-47E7-AE69-A6AAEBFD706C}" srcOrd="0" destOrd="3" presId="urn:microsoft.com/office/officeart/2018/2/layout/IconLabelDescriptionList"/>
    <dgm:cxn modelId="{B17C5410-38C9-4B20-9B9B-3B894B1BACAA}" srcId="{4C60A2B7-9939-4C86-9C36-6FF69487BE95}" destId="{890DD52D-AF13-4C4B-A064-AA9BFEDBA2F5}" srcOrd="0" destOrd="0" parTransId="{DD5E7E66-6C46-468A-AE94-642A76FD4F34}" sibTransId="{90EB464D-033B-461C-B772-36744B5F2C3E}"/>
    <dgm:cxn modelId="{17DAC8FD-C906-4E6B-BD5C-263407E15688}" type="presParOf" srcId="{39AABF54-120C-4A27-AA1F-8581B4DE99C0}" destId="{58EE73C6-79D3-44BA-B1DC-F7F7EF1DC17D}" srcOrd="0" destOrd="0" presId="urn:microsoft.com/office/officeart/2018/2/layout/IconLabelDescriptionList"/>
    <dgm:cxn modelId="{26F30A1D-07D1-4483-9A54-AC4E0F435F93}" type="presParOf" srcId="{58EE73C6-79D3-44BA-B1DC-F7F7EF1DC17D}" destId="{77BE6101-BD74-41FA-B719-AC3A9B162F73}" srcOrd="0" destOrd="0" presId="urn:microsoft.com/office/officeart/2018/2/layout/IconLabelDescriptionList"/>
    <dgm:cxn modelId="{F9195624-663E-4DFE-A469-806C6B4DAF5E}" type="presParOf" srcId="{58EE73C6-79D3-44BA-B1DC-F7F7EF1DC17D}" destId="{857F4A89-7C67-410A-8383-8722012F0B3D}" srcOrd="1" destOrd="0" presId="urn:microsoft.com/office/officeart/2018/2/layout/IconLabelDescriptionList"/>
    <dgm:cxn modelId="{06A33BBD-F62D-4246-B72B-A28D9C6556CE}" type="presParOf" srcId="{58EE73C6-79D3-44BA-B1DC-F7F7EF1DC17D}" destId="{9A033ED0-6CBA-4EAE-9435-F8C08FD91895}" srcOrd="2" destOrd="0" presId="urn:microsoft.com/office/officeart/2018/2/layout/IconLabelDescriptionList"/>
    <dgm:cxn modelId="{9ABEF246-CEAE-4D95-BA39-C00E318DDDDA}" type="presParOf" srcId="{58EE73C6-79D3-44BA-B1DC-F7F7EF1DC17D}" destId="{61316841-4DFC-45C0-AAE9-A15E4108958E}" srcOrd="3" destOrd="0" presId="urn:microsoft.com/office/officeart/2018/2/layout/IconLabelDescriptionList"/>
    <dgm:cxn modelId="{98010FE2-920C-406D-87FA-4B2AA74D59CB}" type="presParOf" srcId="{58EE73C6-79D3-44BA-B1DC-F7F7EF1DC17D}" destId="{65D4C9E3-B189-4D43-A8ED-7C45B121F3C8}" srcOrd="4" destOrd="0" presId="urn:microsoft.com/office/officeart/2018/2/layout/IconLabelDescriptionList"/>
    <dgm:cxn modelId="{C7CCE034-5AFC-4694-81BF-39C2A1C00B94}" type="presParOf" srcId="{39AABF54-120C-4A27-AA1F-8581B4DE99C0}" destId="{77689BD1-1DA4-470A-8DE3-CBE6CAC11C1D}" srcOrd="1" destOrd="0" presId="urn:microsoft.com/office/officeart/2018/2/layout/IconLabelDescriptionList"/>
    <dgm:cxn modelId="{BCD43B6F-1D10-456C-8EE9-9B8F4E60DA8F}" type="presParOf" srcId="{39AABF54-120C-4A27-AA1F-8581B4DE99C0}" destId="{CF4E9CE8-685C-4D7C-AAEB-31070D97BD7E}" srcOrd="2" destOrd="0" presId="urn:microsoft.com/office/officeart/2018/2/layout/IconLabelDescriptionList"/>
    <dgm:cxn modelId="{B28BAE99-A74C-4DB1-B83E-755BE2DDDA27}" type="presParOf" srcId="{CF4E9CE8-685C-4D7C-AAEB-31070D97BD7E}" destId="{E2B101B9-994D-4DBE-8DEE-E71F843B16E0}" srcOrd="0" destOrd="0" presId="urn:microsoft.com/office/officeart/2018/2/layout/IconLabelDescriptionList"/>
    <dgm:cxn modelId="{42B5E734-7061-474C-BFB9-D4900CABE9E9}" type="presParOf" srcId="{CF4E9CE8-685C-4D7C-AAEB-31070D97BD7E}" destId="{8D00F52D-BCEA-4449-9961-D68A7704E0C8}" srcOrd="1" destOrd="0" presId="urn:microsoft.com/office/officeart/2018/2/layout/IconLabelDescriptionList"/>
    <dgm:cxn modelId="{D3A43004-F8D9-4742-BBB4-DF667745413B}" type="presParOf" srcId="{CF4E9CE8-685C-4D7C-AAEB-31070D97BD7E}" destId="{D919A2B7-6A11-4A40-B09D-319A8608BCDB}" srcOrd="2" destOrd="0" presId="urn:microsoft.com/office/officeart/2018/2/layout/IconLabelDescriptionList"/>
    <dgm:cxn modelId="{7849DB38-A61B-4509-8F0F-EC2322D8F807}" type="presParOf" srcId="{CF4E9CE8-685C-4D7C-AAEB-31070D97BD7E}" destId="{A8CCE353-DC64-450A-8324-BA312EE97A79}" srcOrd="3" destOrd="0" presId="urn:microsoft.com/office/officeart/2018/2/layout/IconLabelDescriptionList"/>
    <dgm:cxn modelId="{145A1ED4-48B8-42A2-A3C0-839F9C53899B}" type="presParOf" srcId="{CF4E9CE8-685C-4D7C-AAEB-31070D97BD7E}" destId="{C8CE0CCC-6ABC-47E7-AE69-A6AAEBFD706C}"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972B8-9C6E-4EB9-8FB2-27DCF8095528}">
      <dsp:nvSpPr>
        <dsp:cNvPr id="0" name=""/>
        <dsp:cNvSpPr/>
      </dsp:nvSpPr>
      <dsp:spPr>
        <a:xfrm>
          <a:off x="0" y="165274"/>
          <a:ext cx="5115491" cy="1498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a:t>Menopause -Absence of menstrual cycle for 12 consecutive months and subsequent decline of female sex hormones including oestrogen, progesterone +/-testosterone  </a:t>
          </a:r>
          <a:endParaRPr lang="en-US" sz="2100" kern="1200"/>
        </a:p>
      </dsp:txBody>
      <dsp:txXfrm>
        <a:off x="73164" y="238438"/>
        <a:ext cx="4969163" cy="1352442"/>
      </dsp:txXfrm>
    </dsp:sp>
    <dsp:sp modelId="{1AA3EA70-556F-4A7F-AE93-86E1137FC8A9}">
      <dsp:nvSpPr>
        <dsp:cNvPr id="0" name=""/>
        <dsp:cNvSpPr/>
      </dsp:nvSpPr>
      <dsp:spPr>
        <a:xfrm>
          <a:off x="0" y="1724524"/>
          <a:ext cx="5115491" cy="149877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Average age of onset is 47 years. </a:t>
          </a:r>
          <a:r>
            <a:rPr lang="en-GB" sz="2100" kern="1200" dirty="0" smtClean="0"/>
            <a:t>Average </a:t>
          </a:r>
          <a:r>
            <a:rPr lang="en-GB" sz="2100" kern="1200" dirty="0"/>
            <a:t>duration is 4 years</a:t>
          </a:r>
          <a:endParaRPr lang="en-US" sz="2100" kern="1200" dirty="0"/>
        </a:p>
      </dsp:txBody>
      <dsp:txXfrm>
        <a:off x="73164" y="1797688"/>
        <a:ext cx="4969163" cy="1352442"/>
      </dsp:txXfrm>
    </dsp:sp>
    <dsp:sp modelId="{1B9C6858-E3C4-45E4-AA98-A178691400A0}">
      <dsp:nvSpPr>
        <dsp:cNvPr id="0" name=""/>
        <dsp:cNvSpPr/>
      </dsp:nvSpPr>
      <dsp:spPr>
        <a:xfrm>
          <a:off x="0" y="3283774"/>
          <a:ext cx="5115491" cy="149877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t>Well-being can be understood as how people feel and how they function, both on a personal, social, financial and sexual level, and how one evaluates life as a whole</a:t>
          </a:r>
          <a:endParaRPr lang="en-US" sz="2100" kern="1200" dirty="0"/>
        </a:p>
      </dsp:txBody>
      <dsp:txXfrm>
        <a:off x="73164" y="3356938"/>
        <a:ext cx="4969163" cy="1352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DA3CA-E199-4FD9-B9EA-C4211B281C9E}">
      <dsp:nvSpPr>
        <dsp:cNvPr id="0" name=""/>
        <dsp:cNvSpPr/>
      </dsp:nvSpPr>
      <dsp:spPr>
        <a:xfrm>
          <a:off x="0" y="603"/>
          <a:ext cx="51154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E94B2-6B8D-4390-8836-9728E8C61FC0}">
      <dsp:nvSpPr>
        <dsp:cNvPr id="0" name=""/>
        <dsp:cNvSpPr/>
      </dsp:nvSpPr>
      <dsp:spPr>
        <a:xfrm>
          <a:off x="0" y="603"/>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1 in 100 women reach the menopause before the age of 40 </a:t>
          </a:r>
          <a:endParaRPr lang="en-US" sz="1900" kern="1200" dirty="0"/>
        </a:p>
      </dsp:txBody>
      <dsp:txXfrm>
        <a:off x="0" y="603"/>
        <a:ext cx="5115491" cy="989322"/>
      </dsp:txXfrm>
    </dsp:sp>
    <dsp:sp modelId="{26AFCE39-5009-40BA-A6A0-49A9E2979C13}">
      <dsp:nvSpPr>
        <dsp:cNvPr id="0" name=""/>
        <dsp:cNvSpPr/>
      </dsp:nvSpPr>
      <dsp:spPr>
        <a:xfrm>
          <a:off x="0" y="989925"/>
          <a:ext cx="5115491" cy="0"/>
        </a:xfrm>
        <a:prstGeom prst="line">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07156-F183-412A-AB39-3BFC188EFDF2}">
      <dsp:nvSpPr>
        <dsp:cNvPr id="0" name=""/>
        <dsp:cNvSpPr/>
      </dsp:nvSpPr>
      <dsp:spPr>
        <a:xfrm>
          <a:off x="0" y="989925"/>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1 in 1000 women under 30 experience menopausal symptoms</a:t>
          </a:r>
          <a:endParaRPr lang="en-US" sz="1900" kern="1200"/>
        </a:p>
      </dsp:txBody>
      <dsp:txXfrm>
        <a:off x="0" y="989925"/>
        <a:ext cx="5115491" cy="989322"/>
      </dsp:txXfrm>
    </dsp:sp>
    <dsp:sp modelId="{C689A5D5-3474-4048-A45A-3C692468F816}">
      <dsp:nvSpPr>
        <dsp:cNvPr id="0" name=""/>
        <dsp:cNvSpPr/>
      </dsp:nvSpPr>
      <dsp:spPr>
        <a:xfrm>
          <a:off x="0" y="1979247"/>
          <a:ext cx="5115491"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DC2D8-2B7B-4E7B-B883-B8B7AEF9095E}">
      <dsp:nvSpPr>
        <dsp:cNvPr id="0" name=""/>
        <dsp:cNvSpPr/>
      </dsp:nvSpPr>
      <dsp:spPr>
        <a:xfrm>
          <a:off x="0" y="1979247"/>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45% of women say they feel their menopause symptoms have had a negative impact on </a:t>
          </a:r>
          <a:r>
            <a:rPr lang="en-GB" sz="1900" kern="1200" dirty="0" err="1"/>
            <a:t>QoL</a:t>
          </a:r>
          <a:r>
            <a:rPr lang="en-GB" sz="1900" kern="1200" dirty="0"/>
            <a:t> </a:t>
          </a:r>
          <a:endParaRPr lang="en-US" sz="1900" kern="1200" dirty="0"/>
        </a:p>
      </dsp:txBody>
      <dsp:txXfrm>
        <a:off x="0" y="1979247"/>
        <a:ext cx="5115491" cy="989322"/>
      </dsp:txXfrm>
    </dsp:sp>
    <dsp:sp modelId="{273CA061-776F-44AC-894D-21E4465AC175}">
      <dsp:nvSpPr>
        <dsp:cNvPr id="0" name=""/>
        <dsp:cNvSpPr/>
      </dsp:nvSpPr>
      <dsp:spPr>
        <a:xfrm>
          <a:off x="0" y="2968570"/>
          <a:ext cx="5115491" cy="0"/>
        </a:xfrm>
        <a:prstGeom prst="line">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72D77-1395-4FE6-9679-C4C5963D2E42}">
      <dsp:nvSpPr>
        <dsp:cNvPr id="0" name=""/>
        <dsp:cNvSpPr/>
      </dsp:nvSpPr>
      <dsp:spPr>
        <a:xfrm>
          <a:off x="0" y="2968570"/>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a:t>Symptoms experienced as problematic by 20-25% of women</a:t>
          </a:r>
        </a:p>
      </dsp:txBody>
      <dsp:txXfrm>
        <a:off x="0" y="2968570"/>
        <a:ext cx="5115491" cy="989322"/>
      </dsp:txXfrm>
    </dsp:sp>
    <dsp:sp modelId="{A5B5E88A-0E7C-4913-B103-B29A90DA25C8}">
      <dsp:nvSpPr>
        <dsp:cNvPr id="0" name=""/>
        <dsp:cNvSpPr/>
      </dsp:nvSpPr>
      <dsp:spPr>
        <a:xfrm>
          <a:off x="0" y="3957892"/>
          <a:ext cx="5115491"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7819D-5CE7-47FF-B789-DB9575EA747F}">
      <dsp:nvSpPr>
        <dsp:cNvPr id="0" name=""/>
        <dsp:cNvSpPr/>
      </dsp:nvSpPr>
      <dsp:spPr>
        <a:xfrm>
          <a:off x="0" y="3957892"/>
          <a:ext cx="5115491" cy="989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Main symptoms are hot flushes and night sweats (HF/NS), which affect 60-70% of women, and these can be induced by breast cancer treatments</a:t>
          </a:r>
          <a:endParaRPr lang="en-US" sz="1900" kern="1200" dirty="0"/>
        </a:p>
      </dsp:txBody>
      <dsp:txXfrm>
        <a:off x="0" y="3957892"/>
        <a:ext cx="5115491" cy="989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42062-4BC9-411A-BE78-1D432EB43CBB}">
      <dsp:nvSpPr>
        <dsp:cNvPr id="0" name=""/>
        <dsp:cNvSpPr/>
      </dsp:nvSpPr>
      <dsp:spPr>
        <a:xfrm>
          <a:off x="2876916" y="54446"/>
          <a:ext cx="2613410" cy="2613410"/>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t>Biological</a:t>
          </a:r>
        </a:p>
      </dsp:txBody>
      <dsp:txXfrm>
        <a:off x="3225371" y="511792"/>
        <a:ext cx="1916500" cy="1176034"/>
      </dsp:txXfrm>
    </dsp:sp>
    <dsp:sp modelId="{04F06B09-0B9A-467D-AEFF-CD9C7C61A220}">
      <dsp:nvSpPr>
        <dsp:cNvPr id="0" name=""/>
        <dsp:cNvSpPr/>
      </dsp:nvSpPr>
      <dsp:spPr>
        <a:xfrm>
          <a:off x="3834922" y="1687827"/>
          <a:ext cx="2613410" cy="2613410"/>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t>Social</a:t>
          </a:r>
        </a:p>
      </dsp:txBody>
      <dsp:txXfrm>
        <a:off x="4634190" y="2362958"/>
        <a:ext cx="1568046" cy="1437375"/>
      </dsp:txXfrm>
    </dsp:sp>
    <dsp:sp modelId="{CFDE2845-570B-478E-AE29-1FBC3D5F02E8}">
      <dsp:nvSpPr>
        <dsp:cNvPr id="0" name=""/>
        <dsp:cNvSpPr/>
      </dsp:nvSpPr>
      <dsp:spPr>
        <a:xfrm>
          <a:off x="1948911" y="1687827"/>
          <a:ext cx="2613410" cy="26134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t>Psychologica</a:t>
          </a:r>
          <a:r>
            <a:rPr lang="en-US" sz="2200" kern="1200" dirty="0"/>
            <a:t>l</a:t>
          </a:r>
        </a:p>
      </dsp:txBody>
      <dsp:txXfrm>
        <a:off x="2195007" y="2362958"/>
        <a:ext cx="1568046" cy="1437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4188-FDA4-4AC1-9D05-68E4EFEE229E}">
      <dsp:nvSpPr>
        <dsp:cNvPr id="0" name=""/>
        <dsp:cNvSpPr/>
      </dsp:nvSpPr>
      <dsp:spPr>
        <a:xfrm>
          <a:off x="0" y="355561"/>
          <a:ext cx="6114197"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New ways of coping and regaining control</a:t>
          </a:r>
        </a:p>
      </dsp:txBody>
      <dsp:txXfrm>
        <a:off x="31613" y="387174"/>
        <a:ext cx="6050971" cy="584369"/>
      </dsp:txXfrm>
    </dsp:sp>
    <dsp:sp modelId="{33523BDC-8892-420C-B35B-A846792620ED}">
      <dsp:nvSpPr>
        <dsp:cNvPr id="0" name=""/>
        <dsp:cNvSpPr/>
      </dsp:nvSpPr>
      <dsp:spPr>
        <a:xfrm>
          <a:off x="0" y="1003156"/>
          <a:ext cx="6114197"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From control to acceptance</a:t>
          </a:r>
        </a:p>
      </dsp:txBody>
      <dsp:txXfrm>
        <a:off x="0" y="1003156"/>
        <a:ext cx="6114197" cy="447120"/>
      </dsp:txXfrm>
    </dsp:sp>
    <dsp:sp modelId="{47BE2546-5937-4EC4-AC74-3645F01CC750}">
      <dsp:nvSpPr>
        <dsp:cNvPr id="0" name=""/>
        <dsp:cNvSpPr/>
      </dsp:nvSpPr>
      <dsp:spPr>
        <a:xfrm>
          <a:off x="0" y="1450276"/>
          <a:ext cx="6114197" cy="64759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Making sense of symptoms and changes</a:t>
          </a:r>
        </a:p>
      </dsp:txBody>
      <dsp:txXfrm>
        <a:off x="31613" y="1481889"/>
        <a:ext cx="6050971" cy="584369"/>
      </dsp:txXfrm>
    </dsp:sp>
    <dsp:sp modelId="{D5F27E49-AB00-432F-B81A-C77E90CDCC71}">
      <dsp:nvSpPr>
        <dsp:cNvPr id="0" name=""/>
        <dsp:cNvSpPr/>
      </dsp:nvSpPr>
      <dsp:spPr>
        <a:xfrm>
          <a:off x="0" y="2097871"/>
          <a:ext cx="611419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No one size fits all</a:t>
          </a:r>
        </a:p>
        <a:p>
          <a:pPr marL="228600" lvl="1" indent="-228600" algn="l" defTabSz="933450">
            <a:lnSpc>
              <a:spcPct val="90000"/>
            </a:lnSpc>
            <a:spcBef>
              <a:spcPct val="0"/>
            </a:spcBef>
            <a:spcAft>
              <a:spcPct val="20000"/>
            </a:spcAft>
            <a:buChar char="••"/>
          </a:pPr>
          <a:r>
            <a:rPr lang="en-US" sz="2100" kern="1200" dirty="0"/>
            <a:t>Mindfulness and paying attention</a:t>
          </a:r>
        </a:p>
      </dsp:txBody>
      <dsp:txXfrm>
        <a:off x="0" y="2097871"/>
        <a:ext cx="6114197" cy="726570"/>
      </dsp:txXfrm>
    </dsp:sp>
    <dsp:sp modelId="{41093B5D-2E16-4DD8-9B1A-53B81F3D5447}">
      <dsp:nvSpPr>
        <dsp:cNvPr id="0" name=""/>
        <dsp:cNvSpPr/>
      </dsp:nvSpPr>
      <dsp:spPr>
        <a:xfrm>
          <a:off x="0" y="2824441"/>
          <a:ext cx="6114197" cy="64759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Knowledge and awareness</a:t>
          </a:r>
        </a:p>
      </dsp:txBody>
      <dsp:txXfrm>
        <a:off x="31613" y="2856054"/>
        <a:ext cx="6050971" cy="584369"/>
      </dsp:txXfrm>
    </dsp:sp>
    <dsp:sp modelId="{212C9A10-8748-4DD1-8B87-4C173DEDE170}">
      <dsp:nvSpPr>
        <dsp:cNvPr id="0" name=""/>
        <dsp:cNvSpPr/>
      </dsp:nvSpPr>
      <dsp:spPr>
        <a:xfrm>
          <a:off x="0" y="3472036"/>
          <a:ext cx="611419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Empowered and informed</a:t>
          </a:r>
        </a:p>
        <a:p>
          <a:pPr marL="228600" lvl="1" indent="-228600" algn="l" defTabSz="933450">
            <a:lnSpc>
              <a:spcPct val="90000"/>
            </a:lnSpc>
            <a:spcBef>
              <a:spcPct val="0"/>
            </a:spcBef>
            <a:spcAft>
              <a:spcPct val="20000"/>
            </a:spcAft>
            <a:buChar char="••"/>
          </a:pPr>
          <a:r>
            <a:rPr lang="en-US" sz="2100" kern="1200" dirty="0"/>
            <a:t>Helps to challenge beliefs and perceptions</a:t>
          </a:r>
        </a:p>
      </dsp:txBody>
      <dsp:txXfrm>
        <a:off x="0" y="3472036"/>
        <a:ext cx="6114197" cy="726570"/>
      </dsp:txXfrm>
    </dsp:sp>
    <dsp:sp modelId="{03FB1271-CCBE-4183-B8D8-2162F7ACE018}">
      <dsp:nvSpPr>
        <dsp:cNvPr id="0" name=""/>
        <dsp:cNvSpPr/>
      </dsp:nvSpPr>
      <dsp:spPr>
        <a:xfrm>
          <a:off x="0" y="4198606"/>
          <a:ext cx="6114197" cy="64759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Socio-cultural context and support</a:t>
          </a:r>
        </a:p>
      </dsp:txBody>
      <dsp:txXfrm>
        <a:off x="31613" y="4230219"/>
        <a:ext cx="6050971" cy="584369"/>
      </dsp:txXfrm>
    </dsp:sp>
    <dsp:sp modelId="{2BEABD0B-EF49-495B-A55F-396070F76FBA}">
      <dsp:nvSpPr>
        <dsp:cNvPr id="0" name=""/>
        <dsp:cNvSpPr/>
      </dsp:nvSpPr>
      <dsp:spPr>
        <a:xfrm>
          <a:off x="0" y="4846201"/>
          <a:ext cx="6114197"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1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Challenging taboo</a:t>
          </a:r>
        </a:p>
        <a:p>
          <a:pPr marL="228600" lvl="1" indent="-228600" algn="l" defTabSz="933450">
            <a:lnSpc>
              <a:spcPct val="90000"/>
            </a:lnSpc>
            <a:spcBef>
              <a:spcPct val="0"/>
            </a:spcBef>
            <a:spcAft>
              <a:spcPct val="20000"/>
            </a:spcAft>
            <a:buChar char="••"/>
          </a:pPr>
          <a:r>
            <a:rPr lang="en-US" sz="2100" kern="1200" dirty="0"/>
            <a:t>Connecting and engaging with others</a:t>
          </a:r>
        </a:p>
        <a:p>
          <a:pPr marL="228600" lvl="1" indent="-228600" algn="l" defTabSz="933450">
            <a:lnSpc>
              <a:spcPct val="90000"/>
            </a:lnSpc>
            <a:spcBef>
              <a:spcPct val="0"/>
            </a:spcBef>
            <a:spcAft>
              <a:spcPct val="20000"/>
            </a:spcAft>
            <a:buChar char="••"/>
          </a:pPr>
          <a:r>
            <a:rPr lang="en-US" sz="2100" kern="1200" dirty="0"/>
            <a:t>Independent learning</a:t>
          </a:r>
        </a:p>
      </dsp:txBody>
      <dsp:txXfrm>
        <a:off x="0" y="4846201"/>
        <a:ext cx="6114197" cy="1089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74EDA-3560-48CB-A9DA-9CEB0DC91412}">
      <dsp:nvSpPr>
        <dsp:cNvPr id="0" name=""/>
        <dsp:cNvSpPr/>
      </dsp:nvSpPr>
      <dsp:spPr>
        <a:xfrm>
          <a:off x="3334920" y="1959882"/>
          <a:ext cx="2491095" cy="215489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CBT for menopause symptoms</a:t>
          </a:r>
        </a:p>
      </dsp:txBody>
      <dsp:txXfrm>
        <a:off x="3747729" y="2316979"/>
        <a:ext cx="1665477" cy="1440704"/>
      </dsp:txXfrm>
    </dsp:sp>
    <dsp:sp modelId="{01BF0906-D7F5-4FA0-9338-33663FE00321}">
      <dsp:nvSpPr>
        <dsp:cNvPr id="0" name=""/>
        <dsp:cNvSpPr/>
      </dsp:nvSpPr>
      <dsp:spPr>
        <a:xfrm>
          <a:off x="4894825" y="928908"/>
          <a:ext cx="939883" cy="8098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1865B-633A-45C7-B2D5-852CF3FCEDD9}">
      <dsp:nvSpPr>
        <dsp:cNvPr id="0" name=""/>
        <dsp:cNvSpPr/>
      </dsp:nvSpPr>
      <dsp:spPr>
        <a:xfrm>
          <a:off x="3564386" y="0"/>
          <a:ext cx="2041435" cy="17660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Increased knowledge and awareness</a:t>
          </a:r>
        </a:p>
      </dsp:txBody>
      <dsp:txXfrm>
        <a:off x="3902695" y="292677"/>
        <a:ext cx="1364817" cy="1180727"/>
      </dsp:txXfrm>
    </dsp:sp>
    <dsp:sp modelId="{A432AD57-5A8A-48CF-ACFA-7829062FD690}">
      <dsp:nvSpPr>
        <dsp:cNvPr id="0" name=""/>
        <dsp:cNvSpPr/>
      </dsp:nvSpPr>
      <dsp:spPr>
        <a:xfrm>
          <a:off x="5991742" y="2442866"/>
          <a:ext cx="939883" cy="8098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E240F-F3DE-4955-A21A-D24C25A07341}">
      <dsp:nvSpPr>
        <dsp:cNvPr id="0" name=""/>
        <dsp:cNvSpPr/>
      </dsp:nvSpPr>
      <dsp:spPr>
        <a:xfrm>
          <a:off x="5436619" y="1086258"/>
          <a:ext cx="2041435" cy="17660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Managing stress and general wellbeing</a:t>
          </a:r>
        </a:p>
      </dsp:txBody>
      <dsp:txXfrm>
        <a:off x="5774928" y="1378935"/>
        <a:ext cx="1364817" cy="1180727"/>
      </dsp:txXfrm>
    </dsp:sp>
    <dsp:sp modelId="{10DB45A5-3762-4F88-87CB-65E42A9B587C}">
      <dsp:nvSpPr>
        <dsp:cNvPr id="0" name=""/>
        <dsp:cNvSpPr/>
      </dsp:nvSpPr>
      <dsp:spPr>
        <a:xfrm>
          <a:off x="5229752" y="4151840"/>
          <a:ext cx="939883" cy="8098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A6C7E-362A-4C3A-A59F-4B34BD9AC50F}">
      <dsp:nvSpPr>
        <dsp:cNvPr id="0" name=""/>
        <dsp:cNvSpPr/>
      </dsp:nvSpPr>
      <dsp:spPr>
        <a:xfrm>
          <a:off x="5436619" y="3221716"/>
          <a:ext cx="2041435" cy="17660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Improving sleep</a:t>
          </a:r>
        </a:p>
      </dsp:txBody>
      <dsp:txXfrm>
        <a:off x="5774928" y="3514393"/>
        <a:ext cx="1364817" cy="1180727"/>
      </dsp:txXfrm>
    </dsp:sp>
    <dsp:sp modelId="{73F2F122-84F4-425F-9444-0122A019946B}">
      <dsp:nvSpPr>
        <dsp:cNvPr id="0" name=""/>
        <dsp:cNvSpPr/>
      </dsp:nvSpPr>
      <dsp:spPr>
        <a:xfrm>
          <a:off x="3339556" y="4329238"/>
          <a:ext cx="939883" cy="80983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DDADAC-4771-40D5-A563-F88D21A452E8}">
      <dsp:nvSpPr>
        <dsp:cNvPr id="0" name=""/>
        <dsp:cNvSpPr/>
      </dsp:nvSpPr>
      <dsp:spPr>
        <a:xfrm>
          <a:off x="3564386" y="4309189"/>
          <a:ext cx="2041435" cy="17660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Addressing thought patterns</a:t>
          </a:r>
        </a:p>
      </dsp:txBody>
      <dsp:txXfrm>
        <a:off x="3902695" y="4601866"/>
        <a:ext cx="1364817" cy="1180727"/>
      </dsp:txXfrm>
    </dsp:sp>
    <dsp:sp modelId="{1AF22DB4-CBD8-409F-862E-2DDED5EBD3DC}">
      <dsp:nvSpPr>
        <dsp:cNvPr id="0" name=""/>
        <dsp:cNvSpPr/>
      </dsp:nvSpPr>
      <dsp:spPr>
        <a:xfrm>
          <a:off x="1683461" y="3222931"/>
          <a:ext cx="2041435" cy="176608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Behavioral strategies</a:t>
          </a:r>
        </a:p>
      </dsp:txBody>
      <dsp:txXfrm>
        <a:off x="2021770" y="3515608"/>
        <a:ext cx="1364817" cy="1180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E6101-BD74-41FA-B719-AC3A9B162F73}">
      <dsp:nvSpPr>
        <dsp:cNvPr id="0" name=""/>
        <dsp:cNvSpPr/>
      </dsp:nvSpPr>
      <dsp:spPr>
        <a:xfrm>
          <a:off x="989837" y="170193"/>
          <a:ext cx="1510523" cy="14153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033ED0-6CBA-4EAE-9435-F8C08FD91895}">
      <dsp:nvSpPr>
        <dsp:cNvPr id="0" name=""/>
        <dsp:cNvSpPr/>
      </dsp:nvSpPr>
      <dsp:spPr>
        <a:xfrm>
          <a:off x="989837" y="1803338"/>
          <a:ext cx="4315781" cy="60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555750">
            <a:lnSpc>
              <a:spcPct val="90000"/>
            </a:lnSpc>
            <a:spcBef>
              <a:spcPct val="0"/>
            </a:spcBef>
            <a:spcAft>
              <a:spcPct val="35000"/>
            </a:spcAft>
            <a:defRPr b="1"/>
          </a:pPr>
          <a:r>
            <a:rPr lang="en-GB" sz="3500" kern="1200" dirty="0"/>
            <a:t>Cognitive strategies:</a:t>
          </a:r>
          <a:endParaRPr lang="en-US" sz="3500" kern="1200" dirty="0"/>
        </a:p>
      </dsp:txBody>
      <dsp:txXfrm>
        <a:off x="989837" y="1803338"/>
        <a:ext cx="4315781" cy="606594"/>
      </dsp:txXfrm>
    </dsp:sp>
    <dsp:sp modelId="{65D4C9E3-B189-4D43-A8ED-7C45B121F3C8}">
      <dsp:nvSpPr>
        <dsp:cNvPr id="0" name=""/>
        <dsp:cNvSpPr/>
      </dsp:nvSpPr>
      <dsp:spPr>
        <a:xfrm>
          <a:off x="989837" y="2511215"/>
          <a:ext cx="4315781" cy="272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GB" sz="2000" kern="1200" dirty="0"/>
            <a:t>Develop an attitude of calm acceptance</a:t>
          </a:r>
          <a:endParaRPr lang="en-US" sz="2000" kern="1200" dirty="0"/>
        </a:p>
        <a:p>
          <a:pPr lvl="0" algn="l" defTabSz="889000">
            <a:lnSpc>
              <a:spcPct val="90000"/>
            </a:lnSpc>
            <a:spcBef>
              <a:spcPct val="0"/>
            </a:spcBef>
            <a:spcAft>
              <a:spcPct val="35000"/>
            </a:spcAft>
          </a:pPr>
          <a:r>
            <a:rPr lang="en-GB" sz="2000" kern="1200"/>
            <a:t>Opening up – self compassion</a:t>
          </a:r>
          <a:endParaRPr lang="en-US" sz="2000" kern="1200"/>
        </a:p>
        <a:p>
          <a:pPr lvl="0" algn="l" defTabSz="889000">
            <a:lnSpc>
              <a:spcPct val="90000"/>
            </a:lnSpc>
            <a:spcBef>
              <a:spcPct val="0"/>
            </a:spcBef>
            <a:spcAft>
              <a:spcPct val="35000"/>
            </a:spcAft>
          </a:pPr>
          <a:r>
            <a:rPr lang="en-GB" sz="2000" kern="1200" dirty="0"/>
            <a:t>Checking expectations</a:t>
          </a:r>
          <a:endParaRPr lang="en-US" sz="2000" kern="1200" dirty="0"/>
        </a:p>
        <a:p>
          <a:pPr lvl="0" algn="l" defTabSz="889000">
            <a:lnSpc>
              <a:spcPct val="90000"/>
            </a:lnSpc>
            <a:spcBef>
              <a:spcPct val="0"/>
            </a:spcBef>
            <a:spcAft>
              <a:spcPct val="35000"/>
            </a:spcAft>
          </a:pPr>
          <a:r>
            <a:rPr lang="en-GB" sz="2000" kern="1200" dirty="0"/>
            <a:t>Understanding hot </a:t>
          </a:r>
          <a:r>
            <a:rPr lang="en-GB" sz="2000" kern="1200" dirty="0" err="1"/>
            <a:t>fluses</a:t>
          </a:r>
          <a:endParaRPr lang="en-GB" sz="2000" kern="1200" dirty="0"/>
        </a:p>
        <a:p>
          <a:pPr lvl="0" algn="l" defTabSz="889000">
            <a:lnSpc>
              <a:spcPct val="90000"/>
            </a:lnSpc>
            <a:spcBef>
              <a:spcPct val="0"/>
            </a:spcBef>
            <a:spcAft>
              <a:spcPct val="35000"/>
            </a:spcAft>
          </a:pPr>
          <a:r>
            <a:rPr lang="en-GB" sz="2000" kern="1200" dirty="0"/>
            <a:t>Identify catastrophising thoughts/ words and deal with each flush one at a time</a:t>
          </a:r>
        </a:p>
        <a:p>
          <a:pPr lvl="0" algn="l" defTabSz="889000">
            <a:lnSpc>
              <a:spcPct val="90000"/>
            </a:lnSpc>
            <a:spcBef>
              <a:spcPct val="0"/>
            </a:spcBef>
            <a:spcAft>
              <a:spcPct val="35000"/>
            </a:spcAft>
          </a:pPr>
          <a:r>
            <a:rPr lang="en-GB" sz="2000" kern="1200" dirty="0"/>
            <a:t>Shifting attention/focus</a:t>
          </a:r>
          <a:endParaRPr lang="en-US" sz="2000" kern="1200" dirty="0"/>
        </a:p>
      </dsp:txBody>
      <dsp:txXfrm>
        <a:off x="989837" y="2511215"/>
        <a:ext cx="4315781" cy="2723103"/>
      </dsp:txXfrm>
    </dsp:sp>
    <dsp:sp modelId="{E2B101B9-994D-4DBE-8DEE-E71F843B16E0}">
      <dsp:nvSpPr>
        <dsp:cNvPr id="0" name=""/>
        <dsp:cNvSpPr/>
      </dsp:nvSpPr>
      <dsp:spPr>
        <a:xfrm>
          <a:off x="6060880" y="170193"/>
          <a:ext cx="1510523" cy="14153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9A2B7-6A11-4A40-B09D-319A8608BCDB}">
      <dsp:nvSpPr>
        <dsp:cNvPr id="0" name=""/>
        <dsp:cNvSpPr/>
      </dsp:nvSpPr>
      <dsp:spPr>
        <a:xfrm>
          <a:off x="6060880" y="1803338"/>
          <a:ext cx="4315781" cy="60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555750">
            <a:lnSpc>
              <a:spcPct val="90000"/>
            </a:lnSpc>
            <a:spcBef>
              <a:spcPct val="0"/>
            </a:spcBef>
            <a:spcAft>
              <a:spcPct val="35000"/>
            </a:spcAft>
            <a:defRPr b="1"/>
          </a:pPr>
          <a:r>
            <a:rPr lang="en-GB" sz="3500" kern="1200"/>
            <a:t>Behavioural strategies:</a:t>
          </a:r>
          <a:endParaRPr lang="en-US" sz="3500" kern="1200"/>
        </a:p>
      </dsp:txBody>
      <dsp:txXfrm>
        <a:off x="6060880" y="1803338"/>
        <a:ext cx="4315781" cy="606594"/>
      </dsp:txXfrm>
    </dsp:sp>
    <dsp:sp modelId="{C8CE0CCC-6ABC-47E7-AE69-A6AAEBFD706C}">
      <dsp:nvSpPr>
        <dsp:cNvPr id="0" name=""/>
        <dsp:cNvSpPr/>
      </dsp:nvSpPr>
      <dsp:spPr>
        <a:xfrm>
          <a:off x="6060880" y="2511215"/>
          <a:ext cx="4315781" cy="272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GB" sz="2000" kern="1200" dirty="0"/>
            <a:t>Use paced breathing at the onset of a flush (switch your attention to your breathing rather than the discomfort)</a:t>
          </a:r>
          <a:endParaRPr lang="en-US" sz="2000" kern="1200" dirty="0"/>
        </a:p>
        <a:p>
          <a:pPr lvl="0" algn="l" defTabSz="889000">
            <a:lnSpc>
              <a:spcPct val="90000"/>
            </a:lnSpc>
            <a:spcBef>
              <a:spcPct val="0"/>
            </a:spcBef>
            <a:spcAft>
              <a:spcPct val="35000"/>
            </a:spcAft>
          </a:pPr>
          <a:r>
            <a:rPr lang="en-GB" sz="2000" kern="1200" dirty="0"/>
            <a:t>Relaxation: </a:t>
          </a:r>
          <a:r>
            <a:rPr lang="en-GB" sz="2000" b="1" kern="1200" dirty="0"/>
            <a:t>Deep breath in, relax shoulders, supportive self statement and paced breathing</a:t>
          </a:r>
          <a:endParaRPr lang="en-US" sz="2000" kern="1200" dirty="0"/>
        </a:p>
        <a:p>
          <a:pPr lvl="0" algn="l" defTabSz="889000">
            <a:lnSpc>
              <a:spcPct val="90000"/>
            </a:lnSpc>
            <a:spcBef>
              <a:spcPct val="0"/>
            </a:spcBef>
            <a:spcAft>
              <a:spcPct val="35000"/>
            </a:spcAft>
          </a:pPr>
          <a:r>
            <a:rPr lang="en-GB" sz="2000" kern="1200"/>
            <a:t>Managing stress</a:t>
          </a:r>
          <a:endParaRPr lang="en-US" sz="2000" kern="1200"/>
        </a:p>
        <a:p>
          <a:pPr lvl="0" algn="l" defTabSz="889000">
            <a:lnSpc>
              <a:spcPct val="90000"/>
            </a:lnSpc>
            <a:spcBef>
              <a:spcPct val="0"/>
            </a:spcBef>
            <a:spcAft>
              <a:spcPct val="35000"/>
            </a:spcAft>
          </a:pPr>
          <a:r>
            <a:rPr lang="en-GB" sz="2000" kern="1200" dirty="0"/>
            <a:t>Identifying and eliminating triggers</a:t>
          </a:r>
          <a:endParaRPr lang="en-US" sz="2000" kern="1200" dirty="0"/>
        </a:p>
        <a:p>
          <a:pPr lvl="0" algn="l" defTabSz="889000">
            <a:lnSpc>
              <a:spcPct val="90000"/>
            </a:lnSpc>
            <a:spcBef>
              <a:spcPct val="0"/>
            </a:spcBef>
            <a:spcAft>
              <a:spcPct val="35000"/>
            </a:spcAft>
          </a:pPr>
          <a:r>
            <a:rPr lang="en-GB" sz="2000" kern="1200" dirty="0"/>
            <a:t>Maintaining activities –activity monitoring</a:t>
          </a:r>
          <a:endParaRPr lang="en-US" sz="2000" kern="1200" dirty="0"/>
        </a:p>
      </dsp:txBody>
      <dsp:txXfrm>
        <a:off x="6060880" y="2511215"/>
        <a:ext cx="4315781" cy="27231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F4377C1-38E0-47D2-8F2F-12C285D63026}" type="datetimeFigureOut">
              <a:rPr lang="en-GB" smtClean="0"/>
              <a:t>28/01/2025</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05F2F65-C349-4233-9F18-1C03915DB499}" type="slidenum">
              <a:rPr lang="en-GB" smtClean="0"/>
              <a:t>‹#›</a:t>
            </a:fld>
            <a:endParaRPr lang="en-GB"/>
          </a:p>
        </p:txBody>
      </p:sp>
    </p:spTree>
    <p:extLst>
      <p:ext uri="{BB962C8B-B14F-4D97-AF65-F5344CB8AC3E}">
        <p14:creationId xmlns:p14="http://schemas.microsoft.com/office/powerpoint/2010/main" val="3660014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1</a:t>
            </a:fld>
            <a:endParaRPr lang="en-GB"/>
          </a:p>
        </p:txBody>
      </p:sp>
    </p:spTree>
    <p:extLst>
      <p:ext uri="{BB962C8B-B14F-4D97-AF65-F5344CB8AC3E}">
        <p14:creationId xmlns:p14="http://schemas.microsoft.com/office/powerpoint/2010/main" val="96322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0E73E60-94EC-4269-B0BA-D1946AD7BF3E}"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GB" altLang="en-US" sz="900" b="1" dirty="0" smtClean="0">
                <a:ea typeface="ＭＳ Ｐゴシック" panose="020B0600070205080204" pitchFamily="34" charset="-128"/>
                <a:cs typeface="Arial" panose="020B0604020202020204" pitchFamily="34" charset="0"/>
              </a:rPr>
              <a:t>Group </a:t>
            </a:r>
            <a:r>
              <a:rPr lang="en-GB" altLang="en-US" sz="900" b="1" dirty="0">
                <a:ea typeface="ＭＳ Ｐゴシック" panose="020B0600070205080204" pitchFamily="34" charset="-128"/>
                <a:cs typeface="Arial" panose="020B0604020202020204" pitchFamily="34" charset="0"/>
              </a:rPr>
              <a:t>discussion and brainstorm to examine validity of thoughts:</a:t>
            </a:r>
            <a:endParaRPr lang="en-GB" altLang="en-US" sz="900" b="1" i="1" dirty="0">
              <a:ea typeface="ＭＳ Ｐゴシック" panose="020B0600070205080204" pitchFamily="34" charset="-128"/>
              <a:cs typeface="Arial" panose="020B0604020202020204" pitchFamily="34" charset="0"/>
            </a:endParaRPr>
          </a:p>
          <a:p>
            <a:pPr eaLnBrk="1" hangingPunct="1">
              <a:lnSpc>
                <a:spcPct val="80000"/>
              </a:lnSpc>
              <a:spcBef>
                <a:spcPct val="0"/>
              </a:spcBef>
            </a:pPr>
            <a:r>
              <a:rPr lang="en-GB" altLang="en-US" sz="900" dirty="0">
                <a:ea typeface="ＭＳ Ｐゴシック" panose="020B0600070205080204" pitchFamily="34" charset="-128"/>
                <a:cs typeface="Arial" panose="020B0604020202020204" pitchFamily="34" charset="0"/>
              </a:rPr>
              <a:t>Today we are going look closely at these thoughts, and examine their helpfulness in the event of a hot flush, with a view to developing a calmer response.  You will still have the hot flush but will take out all the negative emotions that accompany them.</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What we are going to look at is how we can test out these thoughts and see if they are 100% true using a series of questions.</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Would a friend see this differently? Would he/ she agree wholeheartedly with this thought or would they have a different view on this? </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If a friend had this thought, would you agree with the thought 100%? If not, what would you say to your friend? Especially if self critical- highlight difference in response to self and others</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Are there times in the past where you can see that this thought has not been true (e.g. have you coped?)</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If it is about what others may be thinking, what evidence do you have that they think in that way, might they be thinking something else? Are you able to mind read? What would you think if someone else had a hot flush?</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What are the advantages and disadvantages of thinking in this way?</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What is impact on feelings and behaviour following on from these answers?</a:t>
            </a:r>
          </a:p>
          <a:p>
            <a:pPr eaLnBrk="1" hangingPunct="1">
              <a:lnSpc>
                <a:spcPct val="80000"/>
              </a:lnSpc>
              <a:spcBef>
                <a:spcPct val="0"/>
              </a:spcBef>
            </a:pPr>
            <a:r>
              <a:rPr lang="en-GB" altLang="en-US" sz="900" i="1" dirty="0">
                <a:ea typeface="ＭＳ Ｐゴシック" panose="020B0600070205080204" pitchFamily="34" charset="-128"/>
                <a:cs typeface="Arial" panose="020B0604020202020204" pitchFamily="34" charset="0"/>
              </a:rPr>
              <a:t>Now that you have ran through these, can you substitute a more helpful thought for the anxious thoughts?</a:t>
            </a:r>
          </a:p>
        </p:txBody>
      </p:sp>
    </p:spTree>
    <p:extLst>
      <p:ext uri="{BB962C8B-B14F-4D97-AF65-F5344CB8AC3E}">
        <p14:creationId xmlns:p14="http://schemas.microsoft.com/office/powerpoint/2010/main" val="206582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5B9929C-4130-4319-ABAB-9294EF46BDCE}" type="slidenum">
              <a:rPr kumimoji="0" lang="en-GB"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686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AutoNum type="arabicParenR"/>
            </a:pPr>
            <a:endParaRPr lang="en-US" altLang="en-US"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6074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D63DBA-4FA1-449B-8E17-9A2508FDFC6A}" type="slidenum">
              <a:rPr lang="en-GB" smtClean="0"/>
              <a:t>15</a:t>
            </a:fld>
            <a:endParaRPr lang="en-GB"/>
          </a:p>
        </p:txBody>
      </p:sp>
    </p:spTree>
    <p:extLst>
      <p:ext uri="{BB962C8B-B14F-4D97-AF65-F5344CB8AC3E}">
        <p14:creationId xmlns:p14="http://schemas.microsoft.com/office/powerpoint/2010/main" val="2758581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altLang="en-US" sz="900" i="1" dirty="0" smtClean="0">
                <a:ea typeface="ＭＳ Ｐゴシック" panose="020B0600070205080204" pitchFamily="34" charset="-128"/>
                <a:cs typeface="Arial" panose="020B0604020202020204" pitchFamily="34" charset="0"/>
              </a:rPr>
              <a:t>This </a:t>
            </a:r>
            <a:r>
              <a:rPr lang="en-GB" altLang="en-US" sz="900" i="1" dirty="0">
                <a:ea typeface="ＭＳ Ｐゴシック" panose="020B0600070205080204" pitchFamily="34" charset="-128"/>
                <a:cs typeface="Arial" panose="020B0604020202020204" pitchFamily="34" charset="0"/>
              </a:rPr>
              <a:t>is a holistic model which shows how our experience hot flushes and night sweats (box at the centre) are influenced by: bodily changes in oestrogen and the hot flush threshold; Stress and lifestyle; and Thoughts, feelings, and behaviours</a:t>
            </a:r>
          </a:p>
          <a:p>
            <a:pPr eaLnBrk="1" hangingPunct="1">
              <a:lnSpc>
                <a:spcPct val="90000"/>
              </a:lnSpc>
              <a:spcBef>
                <a:spcPct val="0"/>
              </a:spcBef>
            </a:pPr>
            <a:r>
              <a:rPr lang="en-GB" altLang="en-US" sz="900" b="1" i="1" dirty="0">
                <a:ea typeface="ＭＳ Ｐゴシック" panose="020B0600070205080204" pitchFamily="34" charset="-128"/>
                <a:cs typeface="Arial" panose="020B0604020202020204" pitchFamily="34" charset="0"/>
              </a:rPr>
              <a:t>Physiological factors:</a:t>
            </a:r>
            <a:r>
              <a:rPr lang="en-GB" altLang="en-US" sz="900" i="1" dirty="0">
                <a:ea typeface="ＭＳ Ｐゴシック" panose="020B0600070205080204" pitchFamily="34" charset="-128"/>
                <a:cs typeface="Arial" panose="020B0604020202020204" pitchFamily="34" charset="0"/>
              </a:rPr>
              <a:t> In terms of the physiological factors, we have the reduced TNZ, caused by declining oestrogen. However, the TNZ is also influenced by stress, which is why this links to the stress/anxiety/lifestyle box.</a:t>
            </a:r>
          </a:p>
          <a:p>
            <a:pPr eaLnBrk="1" hangingPunct="1">
              <a:lnSpc>
                <a:spcPct val="90000"/>
              </a:lnSpc>
              <a:spcBef>
                <a:spcPct val="0"/>
              </a:spcBef>
            </a:pPr>
            <a:r>
              <a:rPr lang="en-GB" altLang="en-US" sz="900" b="1" i="1" dirty="0">
                <a:ea typeface="ＭＳ Ｐゴシック" panose="020B0600070205080204" pitchFamily="34" charset="-128"/>
                <a:cs typeface="Arial" panose="020B0604020202020204" pitchFamily="34" charset="0"/>
              </a:rPr>
              <a:t>Cognitive factors:</a:t>
            </a:r>
            <a:r>
              <a:rPr lang="en-GB" altLang="en-US" sz="900" i="1" dirty="0">
                <a:ea typeface="ＭＳ Ｐゴシック" panose="020B0600070205080204" pitchFamily="34" charset="-128"/>
                <a:cs typeface="Arial" panose="020B0604020202020204" pitchFamily="34" charset="0"/>
              </a:rPr>
              <a:t> We also know that the way we think, including our beliefs (for example about the menopause, or about how life should be after recovering from breast cancer treatment, etc.) can also influence our experience.</a:t>
            </a:r>
          </a:p>
          <a:p>
            <a:pPr eaLnBrk="1" hangingPunct="1">
              <a:lnSpc>
                <a:spcPct val="90000"/>
              </a:lnSpc>
              <a:spcBef>
                <a:spcPct val="0"/>
              </a:spcBef>
            </a:pPr>
            <a:r>
              <a:rPr lang="en-GB" altLang="en-US" sz="900" b="1" i="1" dirty="0">
                <a:ea typeface="ＭＳ Ｐゴシック" panose="020B0600070205080204" pitchFamily="34" charset="-128"/>
                <a:cs typeface="Arial" panose="020B0604020202020204" pitchFamily="34" charset="0"/>
              </a:rPr>
              <a:t>Behavioural factors:</a:t>
            </a:r>
            <a:r>
              <a:rPr lang="en-GB" altLang="en-US" sz="900" i="1" dirty="0">
                <a:ea typeface="ＭＳ Ｐゴシック" panose="020B0600070205080204" pitchFamily="34" charset="-128"/>
                <a:cs typeface="Arial" panose="020B0604020202020204" pitchFamily="34" charset="0"/>
              </a:rPr>
              <a:t> In addition to our thoughts, our behaviour can also influence how we experience our hot flushes. Some behaviours are helpful and some are less helpful e.g. a person who avoids meetings due to fears about hot flushes, but this then increases anxiety about that situation.</a:t>
            </a:r>
          </a:p>
          <a:p>
            <a:pPr eaLnBrk="1" hangingPunct="1">
              <a:lnSpc>
                <a:spcPct val="90000"/>
              </a:lnSpc>
              <a:spcBef>
                <a:spcPct val="0"/>
              </a:spcBef>
            </a:pPr>
            <a:r>
              <a:rPr lang="en-GB" altLang="en-US" sz="900" b="1" dirty="0">
                <a:ea typeface="ＭＳ Ｐゴシック" panose="020B0600070205080204" pitchFamily="34" charset="-128"/>
                <a:cs typeface="Arial" panose="020B0604020202020204" pitchFamily="34" charset="0"/>
              </a:rPr>
              <a:t>DISTRIBUTE HANDOUT 3 (CBT MODEL OF MS)</a:t>
            </a:r>
          </a:p>
          <a:p>
            <a:pPr eaLnBrk="1" hangingPunct="1">
              <a:lnSpc>
                <a:spcPct val="90000"/>
              </a:lnSpc>
              <a:spcBef>
                <a:spcPct val="0"/>
              </a:spcBef>
            </a:pPr>
            <a:r>
              <a:rPr lang="en-GB" altLang="en-US" sz="900" b="1" dirty="0">
                <a:ea typeface="ＭＳ Ｐゴシック" panose="020B0600070205080204" pitchFamily="34" charset="-128"/>
                <a:cs typeface="Arial" panose="020B0604020202020204" pitchFamily="34" charset="0"/>
              </a:rPr>
              <a:t>Plan for the sessions</a:t>
            </a:r>
          </a:p>
          <a:p>
            <a:pPr eaLnBrk="1" hangingPunct="1">
              <a:lnSpc>
                <a:spcPct val="90000"/>
              </a:lnSpc>
              <a:spcBef>
                <a:spcPct val="0"/>
              </a:spcBef>
            </a:pPr>
            <a:r>
              <a:rPr lang="en-GB" altLang="en-US" sz="900" i="1" dirty="0">
                <a:ea typeface="ＭＳ Ｐゴシック" panose="020B0600070205080204" pitchFamily="34" charset="-128"/>
                <a:cs typeface="Arial" panose="020B0604020202020204" pitchFamily="34" charset="0"/>
              </a:rPr>
              <a:t>This week we’ll look at the physiological side and at what we can do to manage that, using stress management techniques as well as introducing relaxation techniques. Next week we’ll look at the cognitive and behavioural aspects of hot flushes. In week 3 we will concentrate on sleep, including coping with night sweats and improving overall sleep quality. All of this is underpinned by relaxation and paced breathing which together serve to “deactivate the system”. In the final session we’ll pull it all together and draw up a maintenance plan.</a:t>
            </a:r>
          </a:p>
        </p:txBody>
      </p:sp>
    </p:spTree>
    <p:extLst>
      <p:ext uri="{BB962C8B-B14F-4D97-AF65-F5344CB8AC3E}">
        <p14:creationId xmlns:p14="http://schemas.microsoft.com/office/powerpoint/2010/main" val="312700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17</a:t>
            </a:fld>
            <a:endParaRPr lang="en-GB"/>
          </a:p>
        </p:txBody>
      </p:sp>
    </p:spTree>
    <p:extLst>
      <p:ext uri="{BB962C8B-B14F-4D97-AF65-F5344CB8AC3E}">
        <p14:creationId xmlns:p14="http://schemas.microsoft.com/office/powerpoint/2010/main" val="150171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pPr algn="l"/>
            <a:endParaRPr lang="en-GB" dirty="0"/>
          </a:p>
        </p:txBody>
      </p:sp>
      <p:sp>
        <p:nvSpPr>
          <p:cNvPr id="4" name="Slide Number Placeholder 3"/>
          <p:cNvSpPr>
            <a:spLocks noGrp="1"/>
          </p:cNvSpPr>
          <p:nvPr>
            <p:ph type="sldNum" sz="quarter" idx="10"/>
          </p:nvPr>
        </p:nvSpPr>
        <p:spPr/>
        <p:txBody>
          <a:bodyPr/>
          <a:lstStyle/>
          <a:p>
            <a:fld id="{75181AFC-20C7-374D-813F-34B6D00FDA48}" type="slidenum">
              <a:rPr lang="en-US" smtClean="0"/>
              <a:t>18</a:t>
            </a:fld>
            <a:endParaRPr lang="en-US" dirty="0"/>
          </a:p>
        </p:txBody>
      </p:sp>
    </p:spTree>
    <p:extLst>
      <p:ext uri="{BB962C8B-B14F-4D97-AF65-F5344CB8AC3E}">
        <p14:creationId xmlns:p14="http://schemas.microsoft.com/office/powerpoint/2010/main" val="367539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19</a:t>
            </a:fld>
            <a:endParaRPr lang="en-GB"/>
          </a:p>
        </p:txBody>
      </p:sp>
    </p:spTree>
    <p:extLst>
      <p:ext uri="{BB962C8B-B14F-4D97-AF65-F5344CB8AC3E}">
        <p14:creationId xmlns:p14="http://schemas.microsoft.com/office/powerpoint/2010/main" val="218663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21</a:t>
            </a:fld>
            <a:endParaRPr lang="en-GB"/>
          </a:p>
        </p:txBody>
      </p:sp>
    </p:spTree>
    <p:extLst>
      <p:ext uri="{BB962C8B-B14F-4D97-AF65-F5344CB8AC3E}">
        <p14:creationId xmlns:p14="http://schemas.microsoft.com/office/powerpoint/2010/main" val="379631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a:p>
            <a:pPr algn="l"/>
            <a:endParaRPr lang="en-GB" dirty="0"/>
          </a:p>
        </p:txBody>
      </p:sp>
      <p:sp>
        <p:nvSpPr>
          <p:cNvPr id="4" name="Slide Number Placeholder 3"/>
          <p:cNvSpPr>
            <a:spLocks noGrp="1"/>
          </p:cNvSpPr>
          <p:nvPr>
            <p:ph type="sldNum" sz="quarter" idx="10"/>
          </p:nvPr>
        </p:nvSpPr>
        <p:spPr/>
        <p:txBody>
          <a:bodyPr/>
          <a:lstStyle/>
          <a:p>
            <a:fld id="{75181AFC-20C7-374D-813F-34B6D00FDA48}" type="slidenum">
              <a:rPr lang="en-US" smtClean="0"/>
              <a:t>22</a:t>
            </a:fld>
            <a:endParaRPr lang="en-US" dirty="0"/>
          </a:p>
        </p:txBody>
      </p:sp>
    </p:spTree>
    <p:extLst>
      <p:ext uri="{BB962C8B-B14F-4D97-AF65-F5344CB8AC3E}">
        <p14:creationId xmlns:p14="http://schemas.microsoft.com/office/powerpoint/2010/main" val="343885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23</a:t>
            </a:fld>
            <a:endParaRPr lang="en-GB"/>
          </a:p>
        </p:txBody>
      </p:sp>
    </p:spTree>
    <p:extLst>
      <p:ext uri="{BB962C8B-B14F-4D97-AF65-F5344CB8AC3E}">
        <p14:creationId xmlns:p14="http://schemas.microsoft.com/office/powerpoint/2010/main" val="407897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5F2F65-C349-4233-9F18-1C03915DB499}" type="slidenum">
              <a:rPr lang="en-GB" smtClean="0"/>
              <a:t>2</a:t>
            </a:fld>
            <a:endParaRPr lang="en-GB"/>
          </a:p>
        </p:txBody>
      </p:sp>
    </p:spTree>
    <p:extLst>
      <p:ext uri="{BB962C8B-B14F-4D97-AF65-F5344CB8AC3E}">
        <p14:creationId xmlns:p14="http://schemas.microsoft.com/office/powerpoint/2010/main" val="90047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5F2F65-C349-4233-9F18-1C03915DB499}" type="slidenum">
              <a:rPr lang="en-GB" smtClean="0"/>
              <a:t>3</a:t>
            </a:fld>
            <a:endParaRPr lang="en-GB"/>
          </a:p>
        </p:txBody>
      </p:sp>
    </p:spTree>
    <p:extLst>
      <p:ext uri="{BB962C8B-B14F-4D97-AF65-F5344CB8AC3E}">
        <p14:creationId xmlns:p14="http://schemas.microsoft.com/office/powerpoint/2010/main" val="201448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5F2F65-C349-4233-9F18-1C03915DB499}" type="slidenum">
              <a:rPr lang="en-GB" smtClean="0"/>
              <a:t>4</a:t>
            </a:fld>
            <a:endParaRPr lang="en-GB"/>
          </a:p>
        </p:txBody>
      </p:sp>
    </p:spTree>
    <p:extLst>
      <p:ext uri="{BB962C8B-B14F-4D97-AF65-F5344CB8AC3E}">
        <p14:creationId xmlns:p14="http://schemas.microsoft.com/office/powerpoint/2010/main" val="1486411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within the context</a:t>
            </a:r>
            <a:r>
              <a:rPr lang="en-GB" baseline="0" dirty="0"/>
              <a:t> of biopsychosocial model</a:t>
            </a:r>
            <a:endParaRPr lang="en-GB" dirty="0"/>
          </a:p>
        </p:txBody>
      </p:sp>
      <p:sp>
        <p:nvSpPr>
          <p:cNvPr id="4" name="Slide Number Placeholder 3"/>
          <p:cNvSpPr>
            <a:spLocks noGrp="1"/>
          </p:cNvSpPr>
          <p:nvPr>
            <p:ph type="sldNum" sz="quarter" idx="10"/>
          </p:nvPr>
        </p:nvSpPr>
        <p:spPr/>
        <p:txBody>
          <a:bodyPr/>
          <a:lstStyle/>
          <a:p>
            <a:fld id="{F158A633-8A9B-4A9D-9EFD-068CB7A93321}" type="slidenum">
              <a:rPr lang="en-GB" smtClean="0"/>
              <a:t>5</a:t>
            </a:fld>
            <a:endParaRPr lang="en-GB"/>
          </a:p>
        </p:txBody>
      </p:sp>
    </p:spTree>
    <p:extLst>
      <p:ext uri="{BB962C8B-B14F-4D97-AF65-F5344CB8AC3E}">
        <p14:creationId xmlns:p14="http://schemas.microsoft.com/office/powerpoint/2010/main" val="147522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Psychology</a:t>
            </a:r>
            <a:r>
              <a:rPr lang="en-GB" baseline="0" dirty="0"/>
              <a:t> of symptoms – triggers and impact</a:t>
            </a:r>
            <a:endParaRPr lang="en-GB" dirty="0"/>
          </a:p>
        </p:txBody>
      </p:sp>
      <p:sp>
        <p:nvSpPr>
          <p:cNvPr id="4" name="Slide Number Placeholder 3"/>
          <p:cNvSpPr>
            <a:spLocks noGrp="1"/>
          </p:cNvSpPr>
          <p:nvPr>
            <p:ph type="sldNum" sz="quarter" idx="10"/>
          </p:nvPr>
        </p:nvSpPr>
        <p:spPr/>
        <p:txBody>
          <a:bodyPr/>
          <a:lstStyle/>
          <a:p>
            <a:fld id="{905F2F65-C349-4233-9F18-1C03915DB499}" type="slidenum">
              <a:rPr lang="en-GB" smtClean="0"/>
              <a:t>7</a:t>
            </a:fld>
            <a:endParaRPr lang="en-GB"/>
          </a:p>
        </p:txBody>
      </p:sp>
    </p:spTree>
    <p:extLst>
      <p:ext uri="{BB962C8B-B14F-4D97-AF65-F5344CB8AC3E}">
        <p14:creationId xmlns:p14="http://schemas.microsoft.com/office/powerpoint/2010/main" val="321113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5F2F65-C349-4233-9F18-1C03915DB499}" type="slidenum">
              <a:rPr lang="en-GB" smtClean="0"/>
              <a:t>9</a:t>
            </a:fld>
            <a:endParaRPr lang="en-GB"/>
          </a:p>
        </p:txBody>
      </p:sp>
    </p:spTree>
    <p:extLst>
      <p:ext uri="{BB962C8B-B14F-4D97-AF65-F5344CB8AC3E}">
        <p14:creationId xmlns:p14="http://schemas.microsoft.com/office/powerpoint/2010/main" val="18827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1000" dirty="0" smtClean="0">
                <a:ea typeface="ＭＳ Ｐゴシック" panose="020B0600070205080204" pitchFamily="34" charset="-128"/>
                <a:cs typeface="Arial" panose="020B0604020202020204" pitchFamily="34" charset="0"/>
              </a:rPr>
              <a:t>Everybody </a:t>
            </a:r>
            <a:r>
              <a:rPr lang="en-GB" altLang="en-US" sz="1000" dirty="0">
                <a:ea typeface="ＭＳ Ｐゴシック" panose="020B0600070205080204" pitchFamily="34" charset="-128"/>
                <a:cs typeface="Arial" panose="020B0604020202020204" pitchFamily="34" charset="0"/>
              </a:rPr>
              <a:t>has a </a:t>
            </a:r>
            <a:r>
              <a:rPr lang="en-GB" altLang="en-US" sz="1000" b="1" dirty="0">
                <a:ea typeface="ＭＳ Ｐゴシック" panose="020B0600070205080204" pitchFamily="34" charset="-128"/>
                <a:cs typeface="Arial" panose="020B0604020202020204" pitchFamily="34" charset="0"/>
              </a:rPr>
              <a:t>thermo-neutral zone (hot flush threshold)</a:t>
            </a:r>
            <a:r>
              <a:rPr lang="en-GB" altLang="en-US" sz="1000" dirty="0">
                <a:ea typeface="ＭＳ Ｐゴシック" panose="020B0600070205080204" pitchFamily="34" charset="-128"/>
                <a:cs typeface="Arial" panose="020B0604020202020204" pitchFamily="34" charset="0"/>
              </a:rPr>
              <a:t> which is the range of temperatures that your body can experience without having to actively regulate. Therefore temperature can go up or down and your body adapts to these without having to sweat to cool you down, or shiver to warm you up. A woman with no menopausal symptoms would be shown in the first part of the diagram.</a:t>
            </a:r>
          </a:p>
          <a:p>
            <a:pPr eaLnBrk="1" hangingPunct="1">
              <a:spcBef>
                <a:spcPct val="0"/>
              </a:spcBef>
            </a:pPr>
            <a:r>
              <a:rPr lang="en-GB" altLang="en-US" sz="1000" dirty="0">
                <a:ea typeface="ＭＳ Ｐゴシック" panose="020B0600070205080204" pitchFamily="34" charset="-128"/>
                <a:cs typeface="Arial" panose="020B0604020202020204" pitchFamily="34" charset="0"/>
              </a:rPr>
              <a:t>However because </a:t>
            </a:r>
            <a:r>
              <a:rPr lang="en-GB" altLang="en-US" sz="1000" b="1" dirty="0">
                <a:ea typeface="ＭＳ Ｐゴシック" panose="020B0600070205080204" pitchFamily="34" charset="-128"/>
                <a:cs typeface="Arial" panose="020B0604020202020204" pitchFamily="34" charset="0"/>
              </a:rPr>
              <a:t>hormones and body temperature control are linked</a:t>
            </a:r>
            <a:r>
              <a:rPr lang="en-GB" altLang="en-US" sz="1000" dirty="0">
                <a:ea typeface="ＭＳ Ｐゴシック" panose="020B0600070205080204" pitchFamily="34" charset="-128"/>
                <a:cs typeface="Arial" panose="020B0604020202020204" pitchFamily="34" charset="0"/>
              </a:rPr>
              <a:t>, the hot flush threshold becomes narrower following the menopause and following types of breast cancer treatment due to changes in oestrogen levels. </a:t>
            </a:r>
          </a:p>
          <a:p>
            <a:pPr eaLnBrk="1" hangingPunct="1">
              <a:spcBef>
                <a:spcPct val="0"/>
              </a:spcBef>
            </a:pPr>
            <a:r>
              <a:rPr lang="en-GB" altLang="en-US" sz="1000" dirty="0">
                <a:ea typeface="ＭＳ Ｐゴシック" panose="020B0600070205080204" pitchFamily="34" charset="-128"/>
                <a:cs typeface="Arial" panose="020B0604020202020204" pitchFamily="34" charset="0"/>
              </a:rPr>
              <a:t>Therefore there are a </a:t>
            </a:r>
            <a:r>
              <a:rPr lang="en-GB" altLang="en-US" sz="1000" b="1" dirty="0">
                <a:ea typeface="ＭＳ Ｐゴシック" panose="020B0600070205080204" pitchFamily="34" charset="-128"/>
                <a:cs typeface="Arial" panose="020B0604020202020204" pitchFamily="34" charset="0"/>
              </a:rPr>
              <a:t>smaller range of temperature changes</a:t>
            </a:r>
            <a:r>
              <a:rPr lang="en-GB" altLang="en-US" sz="1000" dirty="0">
                <a:ea typeface="ＭＳ Ｐゴシック" panose="020B0600070205080204" pitchFamily="34" charset="-128"/>
                <a:cs typeface="Arial" panose="020B0604020202020204" pitchFamily="34" charset="0"/>
              </a:rPr>
              <a:t> your body can experience before regulation (sweating and /or shivering) start. The same changes that your body could tolerate before may now trigger hot flushes and night sweats. This is shown in the second part of the diagram.</a:t>
            </a:r>
          </a:p>
          <a:p>
            <a:pPr eaLnBrk="1" hangingPunct="1">
              <a:spcBef>
                <a:spcPct val="0"/>
              </a:spcBef>
            </a:pPr>
            <a:r>
              <a:rPr lang="en-GB" altLang="en-US" sz="1000" b="1" dirty="0">
                <a:ea typeface="ＭＳ Ｐゴシック" panose="020B0600070205080204" pitchFamily="34" charset="-128"/>
                <a:cs typeface="Arial" panose="020B0604020202020204" pitchFamily="34" charset="0"/>
              </a:rPr>
              <a:t>Stress also effects the hot flush threshold</a:t>
            </a:r>
            <a:r>
              <a:rPr lang="en-GB" altLang="en-US" sz="1000" dirty="0">
                <a:ea typeface="ＭＳ Ｐゴシック" panose="020B0600070205080204" pitchFamily="34" charset="-128"/>
                <a:cs typeface="Arial" panose="020B0604020202020204" pitchFamily="34" charset="0"/>
              </a:rPr>
              <a:t> so the more stressed you are, the more likely this zone will be smaller. Previous research suggests that being stressed does however raise frequency and intensity of hot flushes overall. </a:t>
            </a:r>
          </a:p>
          <a:p>
            <a:pPr eaLnBrk="1" hangingPunct="1">
              <a:spcBef>
                <a:spcPct val="0"/>
              </a:spcBef>
            </a:pPr>
            <a:r>
              <a:rPr lang="en-GB" altLang="en-US" sz="1000" b="1" dirty="0">
                <a:ea typeface="ＭＳ Ｐゴシック" panose="020B0600070205080204" pitchFamily="34" charset="-128"/>
                <a:cs typeface="Arial" panose="020B0604020202020204" pitchFamily="34" charset="0"/>
              </a:rPr>
              <a:t>The body will naturally adjust</a:t>
            </a:r>
            <a:r>
              <a:rPr lang="en-GB" altLang="en-US" sz="1000" dirty="0">
                <a:ea typeface="ＭＳ Ｐゴシック" panose="020B0600070205080204" pitchFamily="34" charset="-128"/>
                <a:cs typeface="Arial" panose="020B0604020202020204" pitchFamily="34" charset="0"/>
              </a:rPr>
              <a:t> to these changes over time and eventually the hot flushes /night sweats stop. This is a gradual process.</a:t>
            </a:r>
          </a:p>
          <a:p>
            <a:pPr eaLnBrk="1" hangingPunct="1">
              <a:spcBef>
                <a:spcPct val="0"/>
              </a:spcBef>
            </a:pPr>
            <a:endParaRPr lang="en-GB" altLang="en-US" sz="1000" dirty="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2974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05F2F65-C349-4233-9F18-1C03915DB499}" type="slidenum">
              <a:rPr lang="en-GB" smtClean="0"/>
              <a:t>12</a:t>
            </a:fld>
            <a:endParaRPr lang="en-GB"/>
          </a:p>
        </p:txBody>
      </p:sp>
    </p:spTree>
    <p:extLst>
      <p:ext uri="{BB962C8B-B14F-4D97-AF65-F5344CB8AC3E}">
        <p14:creationId xmlns:p14="http://schemas.microsoft.com/office/powerpoint/2010/main" val="28748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FEB092-3B58-43F8-B8C5-7CB1585438E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48779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EB092-3B58-43F8-B8C5-7CB1585438E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259591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EB092-3B58-43F8-B8C5-7CB1585438E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4239329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FEB092-3B58-43F8-B8C5-7CB1585438E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153994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FEB092-3B58-43F8-B8C5-7CB1585438EE}" type="datetimeFigureOut">
              <a:rPr lang="en-GB" smtClean="0"/>
              <a:t>28/01/2025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318502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FEB092-3B58-43F8-B8C5-7CB1585438E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417814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FEB092-3B58-43F8-B8C5-7CB1585438EE}" type="datetimeFigureOut">
              <a:rPr lang="en-GB" smtClean="0"/>
              <a:t>28/01/2025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305979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FEB092-3B58-43F8-B8C5-7CB1585438EE}" type="datetimeFigureOut">
              <a:rPr lang="en-GB" smtClean="0"/>
              <a:t>28/01/2025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252610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EB092-3B58-43F8-B8C5-7CB1585438EE}" type="datetimeFigureOut">
              <a:rPr lang="en-GB" smtClean="0"/>
              <a:t>28/01/2025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407644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FEB092-3B58-43F8-B8C5-7CB1585438E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119383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FEB092-3B58-43F8-B8C5-7CB1585438EE}" type="datetimeFigureOut">
              <a:rPr lang="en-GB" smtClean="0"/>
              <a:t>28/01/2025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B37B52-79CC-429D-9059-CC59CC4B0ACD}" type="slidenum">
              <a:rPr lang="en-GB" smtClean="0"/>
              <a:t>‹#›</a:t>
            </a:fld>
            <a:endParaRPr lang="en-GB"/>
          </a:p>
        </p:txBody>
      </p:sp>
    </p:spTree>
    <p:extLst>
      <p:ext uri="{BB962C8B-B14F-4D97-AF65-F5344CB8AC3E}">
        <p14:creationId xmlns:p14="http://schemas.microsoft.com/office/powerpoint/2010/main" val="354387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EB092-3B58-43F8-B8C5-7CB1585438EE}" type="datetimeFigureOut">
              <a:rPr lang="en-GB" smtClean="0"/>
              <a:t>28/01/2025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7B52-79CC-429D-9059-CC59CC4B0ACD}" type="slidenum">
              <a:rPr lang="en-GB" smtClean="0"/>
              <a:t>‹#›</a:t>
            </a:fld>
            <a:endParaRPr lang="en-GB"/>
          </a:p>
        </p:txBody>
      </p:sp>
    </p:spTree>
    <p:extLst>
      <p:ext uri="{BB962C8B-B14F-4D97-AF65-F5344CB8AC3E}">
        <p14:creationId xmlns:p14="http://schemas.microsoft.com/office/powerpoint/2010/main" val="375189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ctrTitle"/>
          </p:nvPr>
        </p:nvSpPr>
        <p:spPr>
          <a:xfrm>
            <a:off x="3045368" y="2043663"/>
            <a:ext cx="6105194" cy="2031055"/>
          </a:xfrm>
        </p:spPr>
        <p:txBody>
          <a:bodyPr>
            <a:normAutofit/>
          </a:bodyPr>
          <a:lstStyle/>
          <a:p>
            <a:r>
              <a:rPr lang="en-GB" sz="5200" dirty="0">
                <a:solidFill>
                  <a:schemeClr val="tx2"/>
                </a:solidFill>
              </a:rPr>
              <a:t>CBT for menopause symptoms</a:t>
            </a:r>
          </a:p>
        </p:txBody>
      </p:sp>
      <p:sp>
        <p:nvSpPr>
          <p:cNvPr id="3" name="Subtitle 2"/>
          <p:cNvSpPr>
            <a:spLocks noGrp="1"/>
          </p:cNvSpPr>
          <p:nvPr>
            <p:ph type="subTitle" idx="1"/>
          </p:nvPr>
        </p:nvSpPr>
        <p:spPr>
          <a:xfrm>
            <a:off x="3045368" y="4160126"/>
            <a:ext cx="6340370" cy="968922"/>
          </a:xfrm>
        </p:spPr>
        <p:txBody>
          <a:bodyPr>
            <a:normAutofit/>
          </a:bodyPr>
          <a:lstStyle/>
          <a:p>
            <a:r>
              <a:rPr lang="en-GB" sz="1500" dirty="0">
                <a:solidFill>
                  <a:schemeClr val="tx2"/>
                </a:solidFill>
              </a:rPr>
              <a:t>Dr Laura Thompson</a:t>
            </a:r>
          </a:p>
          <a:p>
            <a:r>
              <a:rPr lang="en-GB" sz="1500" dirty="0">
                <a:solidFill>
                  <a:schemeClr val="tx2"/>
                </a:solidFill>
              </a:rPr>
              <a:t>Consultant Clinical Psychologist</a:t>
            </a:r>
          </a:p>
          <a:p>
            <a:r>
              <a:rPr lang="en-GB" sz="1500" dirty="0">
                <a:solidFill>
                  <a:schemeClr val="tx2"/>
                </a:solidFill>
              </a:rPr>
              <a:t>Staff Wellbeing</a:t>
            </a:r>
          </a:p>
        </p:txBody>
      </p:sp>
    </p:spTree>
    <p:extLst>
      <p:ext uri="{BB962C8B-B14F-4D97-AF65-F5344CB8AC3E}">
        <p14:creationId xmlns:p14="http://schemas.microsoft.com/office/powerpoint/2010/main" val="157851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4" name="Freeform: Shape 13">
              <a:extLst>
                <a:ext uri="{FF2B5EF4-FFF2-40B4-BE49-F238E27FC236}">
                  <a16:creationId xmlns:a16="http://schemas.microsoft.com/office/drawing/2014/main"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dirty="0">
                <a:solidFill>
                  <a:schemeClr val="tx2"/>
                </a:solidFill>
                <a:latin typeface="+mj-lt"/>
                <a:ea typeface="+mj-ea"/>
                <a:cs typeface="+mj-cs"/>
              </a:rPr>
              <a:t>The CBT model</a:t>
            </a:r>
          </a:p>
        </p:txBody>
      </p:sp>
      <p:pic>
        <p:nvPicPr>
          <p:cNvPr id="4" name="Content Placeholder 3"/>
          <p:cNvPicPr>
            <a:picLocks noGrp="1" noChangeAspect="1"/>
          </p:cNvPicPr>
          <p:nvPr>
            <p:ph idx="1"/>
          </p:nvPr>
        </p:nvPicPr>
        <p:blipFill>
          <a:blip r:embed="rId2"/>
          <a:stretch>
            <a:fillRect/>
          </a:stretch>
        </p:blipFill>
        <p:spPr>
          <a:xfrm>
            <a:off x="5264761" y="435421"/>
            <a:ext cx="6359116" cy="5659612"/>
          </a:xfrm>
          <a:prstGeom prst="rect">
            <a:avLst/>
          </a:prstGeom>
          <a:ln w="9525">
            <a:noFill/>
          </a:ln>
        </p:spPr>
      </p:pic>
    </p:spTree>
    <p:extLst>
      <p:ext uri="{BB962C8B-B14F-4D97-AF65-F5344CB8AC3E}">
        <p14:creationId xmlns:p14="http://schemas.microsoft.com/office/powerpoint/2010/main" val="259183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rtlCol="0">
            <a:noAutofit/>
          </a:bodyPr>
          <a:lstStyle/>
          <a:p>
            <a:pPr algn="l" eaLnBrk="1" fontAlgn="auto" hangingPunct="1">
              <a:spcAft>
                <a:spcPts val="0"/>
              </a:spcAft>
              <a:defRPr/>
            </a:pPr>
            <a:r>
              <a:rPr lang="en-GB" sz="4000" dirty="0">
                <a:ea typeface="+mj-ea"/>
                <a:cs typeface="+mj-cs"/>
              </a:rPr>
              <a:t>Understanding </a:t>
            </a:r>
            <a:r>
              <a:rPr lang="en-GB" sz="4000" dirty="0"/>
              <a:t>h</a:t>
            </a:r>
            <a:r>
              <a:rPr lang="en-GB" sz="4000" dirty="0">
                <a:ea typeface="+mj-ea"/>
                <a:cs typeface="+mj-cs"/>
              </a:rPr>
              <a:t>ot flushes</a:t>
            </a:r>
          </a:p>
        </p:txBody>
      </p:sp>
      <p:sp>
        <p:nvSpPr>
          <p:cNvPr id="25603" name="Freeform 3"/>
          <p:cNvSpPr>
            <a:spLocks/>
          </p:cNvSpPr>
          <p:nvPr/>
        </p:nvSpPr>
        <p:spPr bwMode="auto">
          <a:xfrm>
            <a:off x="3048000" y="3200400"/>
            <a:ext cx="7073900" cy="1588"/>
          </a:xfrm>
          <a:custGeom>
            <a:avLst/>
            <a:gdLst>
              <a:gd name="T0" fmla="*/ 2147483647 w 4456"/>
              <a:gd name="T1" fmla="*/ 0 h 1"/>
              <a:gd name="T2" fmla="*/ 2147483647 w 4456"/>
              <a:gd name="T3" fmla="*/ 0 h 1"/>
              <a:gd name="T4" fmla="*/ 2147483647 w 4456"/>
              <a:gd name="T5" fmla="*/ 0 h 1"/>
              <a:gd name="T6" fmla="*/ 2147483647 w 4456"/>
              <a:gd name="T7" fmla="*/ 0 h 1"/>
              <a:gd name="T8" fmla="*/ 2147483647 w 4456"/>
              <a:gd name="T9" fmla="*/ 0 h 1"/>
              <a:gd name="T10" fmla="*/ 2147483647 w 4456"/>
              <a:gd name="T11" fmla="*/ 0 h 1"/>
              <a:gd name="T12" fmla="*/ 0 60000 65536"/>
              <a:gd name="T13" fmla="*/ 0 60000 65536"/>
              <a:gd name="T14" fmla="*/ 0 60000 65536"/>
              <a:gd name="T15" fmla="*/ 0 60000 65536"/>
              <a:gd name="T16" fmla="*/ 0 60000 65536"/>
              <a:gd name="T17" fmla="*/ 0 60000 65536"/>
              <a:gd name="T18" fmla="*/ 0 w 4456"/>
              <a:gd name="T19" fmla="*/ 0 h 1"/>
              <a:gd name="T20" fmla="*/ 4456 w 4456"/>
              <a:gd name="T21" fmla="*/ 1 h 1"/>
            </a:gdLst>
            <a:ahLst/>
            <a:cxnLst>
              <a:cxn ang="T12">
                <a:pos x="T0" y="T1"/>
              </a:cxn>
              <a:cxn ang="T13">
                <a:pos x="T2" y="T3"/>
              </a:cxn>
              <a:cxn ang="T14">
                <a:pos x="T4" y="T5"/>
              </a:cxn>
              <a:cxn ang="T15">
                <a:pos x="T6" y="T7"/>
              </a:cxn>
              <a:cxn ang="T16">
                <a:pos x="T8" y="T9"/>
              </a:cxn>
              <a:cxn ang="T17">
                <a:pos x="T10" y="T11"/>
              </a:cxn>
            </a:cxnLst>
            <a:rect l="T18" t="T19" r="T20" b="T21"/>
            <a:pathLst>
              <a:path w="4456" h="1">
                <a:moveTo>
                  <a:pt x="40" y="0"/>
                </a:moveTo>
                <a:cubicBezTo>
                  <a:pt x="0" y="0"/>
                  <a:pt x="2960" y="0"/>
                  <a:pt x="3592" y="0"/>
                </a:cubicBezTo>
                <a:cubicBezTo>
                  <a:pt x="4224" y="0"/>
                  <a:pt x="3800" y="0"/>
                  <a:pt x="3832" y="0"/>
                </a:cubicBezTo>
                <a:cubicBezTo>
                  <a:pt x="3864" y="0"/>
                  <a:pt x="3784" y="0"/>
                  <a:pt x="3784" y="0"/>
                </a:cubicBezTo>
                <a:cubicBezTo>
                  <a:pt x="3784" y="0"/>
                  <a:pt x="4456" y="0"/>
                  <a:pt x="3832" y="0"/>
                </a:cubicBezTo>
                <a:cubicBezTo>
                  <a:pt x="3208" y="0"/>
                  <a:pt x="80" y="0"/>
                  <a:pt x="40" y="0"/>
                </a:cubicBezTo>
                <a:close/>
              </a:path>
            </a:pathLst>
          </a:custGeom>
          <a:solidFill>
            <a:schemeClr val="accent1"/>
          </a:solidFill>
          <a:ln w="12700">
            <a:solidFill>
              <a:schemeClr val="tx1"/>
            </a:solidFill>
            <a:round/>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5604" name="Line 4"/>
          <p:cNvSpPr>
            <a:spLocks noChangeShapeType="1"/>
          </p:cNvSpPr>
          <p:nvPr/>
        </p:nvSpPr>
        <p:spPr bwMode="auto">
          <a:xfrm>
            <a:off x="3124200" y="2209800"/>
            <a:ext cx="640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cxnSp>
        <p:nvCxnSpPr>
          <p:cNvPr id="25605" name="AutoShape 5"/>
          <p:cNvCxnSpPr>
            <a:cxnSpLocks noChangeShapeType="1"/>
          </p:cNvCxnSpPr>
          <p:nvPr/>
        </p:nvCxnSpPr>
        <p:spPr bwMode="auto">
          <a:xfrm flipV="1">
            <a:off x="3276600" y="2362200"/>
            <a:ext cx="2819400" cy="685800"/>
          </a:xfrm>
          <a:prstGeom prst="curvedConnector3">
            <a:avLst>
              <a:gd name="adj1" fmla="val 50000"/>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5606" name="AutoShape 6"/>
          <p:cNvCxnSpPr>
            <a:cxnSpLocks noChangeShapeType="1"/>
          </p:cNvCxnSpPr>
          <p:nvPr/>
        </p:nvCxnSpPr>
        <p:spPr bwMode="auto">
          <a:xfrm>
            <a:off x="6019800" y="2362200"/>
            <a:ext cx="2286000" cy="685800"/>
          </a:xfrm>
          <a:prstGeom prst="curvedConnector3">
            <a:avLst>
              <a:gd name="adj1" fmla="val 52778"/>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607" name="Line 7"/>
          <p:cNvSpPr>
            <a:spLocks noChangeShapeType="1"/>
          </p:cNvSpPr>
          <p:nvPr/>
        </p:nvSpPr>
        <p:spPr bwMode="auto">
          <a:xfrm>
            <a:off x="3124200" y="4495800"/>
            <a:ext cx="6477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5608" name="Line 8"/>
          <p:cNvSpPr>
            <a:spLocks noChangeShapeType="1"/>
          </p:cNvSpPr>
          <p:nvPr/>
        </p:nvSpPr>
        <p:spPr bwMode="auto">
          <a:xfrm>
            <a:off x="3124200" y="4800600"/>
            <a:ext cx="6477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cxnSp>
        <p:nvCxnSpPr>
          <p:cNvPr id="25609" name="AutoShape 9"/>
          <p:cNvCxnSpPr>
            <a:cxnSpLocks noChangeShapeType="1"/>
          </p:cNvCxnSpPr>
          <p:nvPr/>
        </p:nvCxnSpPr>
        <p:spPr bwMode="auto">
          <a:xfrm flipV="1">
            <a:off x="3124200" y="4114800"/>
            <a:ext cx="2819400" cy="990600"/>
          </a:xfrm>
          <a:prstGeom prst="curvedConnector3">
            <a:avLst>
              <a:gd name="adj1" fmla="val 50000"/>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25610" name="AutoShape 10"/>
          <p:cNvCxnSpPr>
            <a:cxnSpLocks noChangeShapeType="1"/>
          </p:cNvCxnSpPr>
          <p:nvPr/>
        </p:nvCxnSpPr>
        <p:spPr bwMode="auto">
          <a:xfrm>
            <a:off x="5943600" y="4114800"/>
            <a:ext cx="2590800" cy="914400"/>
          </a:xfrm>
          <a:prstGeom prst="curvedConnector3">
            <a:avLst>
              <a:gd name="adj1" fmla="val 50000"/>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611" name="Text Box 11"/>
          <p:cNvSpPr txBox="1">
            <a:spLocks noChangeArrowheads="1"/>
          </p:cNvSpPr>
          <p:nvPr/>
        </p:nvSpPr>
        <p:spPr bwMode="auto">
          <a:xfrm>
            <a:off x="2707481" y="5959476"/>
            <a:ext cx="662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r>
              <a:rPr lang="en-GB" altLang="en-US" dirty="0">
                <a:solidFill>
                  <a:prstClr val="black"/>
                </a:solidFill>
              </a:rPr>
              <a:t>Hot flush thresholds with and without symptoms</a:t>
            </a:r>
          </a:p>
        </p:txBody>
      </p:sp>
      <p:sp>
        <p:nvSpPr>
          <p:cNvPr id="25612" name="Text Box 12"/>
          <p:cNvSpPr txBox="1">
            <a:spLocks noChangeArrowheads="1"/>
          </p:cNvSpPr>
          <p:nvPr/>
        </p:nvSpPr>
        <p:spPr bwMode="auto">
          <a:xfrm>
            <a:off x="3124200" y="1828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a:solidFill>
                  <a:prstClr val="black"/>
                </a:solidFill>
              </a:rPr>
              <a:t>     </a:t>
            </a:r>
          </a:p>
        </p:txBody>
      </p:sp>
      <p:sp>
        <p:nvSpPr>
          <p:cNvPr id="25613" name="Text Box 13"/>
          <p:cNvSpPr txBox="1">
            <a:spLocks noChangeArrowheads="1"/>
          </p:cNvSpPr>
          <p:nvPr/>
        </p:nvSpPr>
        <p:spPr bwMode="auto">
          <a:xfrm>
            <a:off x="4343400" y="2438401"/>
            <a:ext cx="2971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endParaRPr lang="en-GB" altLang="en-US" sz="1600">
              <a:solidFill>
                <a:prstClr val="black"/>
              </a:solidFill>
            </a:endParaRPr>
          </a:p>
          <a:p>
            <a:pPr defTabSz="457200" fontAlgn="base">
              <a:spcBef>
                <a:spcPct val="50000"/>
              </a:spcBef>
              <a:spcAft>
                <a:spcPct val="0"/>
              </a:spcAft>
            </a:pPr>
            <a:endParaRPr lang="en-GB" altLang="en-US" sz="1600">
              <a:solidFill>
                <a:prstClr val="black"/>
              </a:solidFill>
            </a:endParaRPr>
          </a:p>
        </p:txBody>
      </p:sp>
      <p:sp>
        <p:nvSpPr>
          <p:cNvPr id="25614" name="Text Box 14"/>
          <p:cNvSpPr txBox="1">
            <a:spLocks noChangeArrowheads="1"/>
          </p:cNvSpPr>
          <p:nvPr/>
        </p:nvSpPr>
        <p:spPr bwMode="auto">
          <a:xfrm>
            <a:off x="4327525" y="2097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endParaRPr lang="en-US" altLang="en-US">
              <a:solidFill>
                <a:prstClr val="black"/>
              </a:solidFill>
            </a:endParaRPr>
          </a:p>
        </p:txBody>
      </p:sp>
      <p:sp>
        <p:nvSpPr>
          <p:cNvPr id="25615" name="Text Box 15"/>
          <p:cNvSpPr txBox="1">
            <a:spLocks noChangeArrowheads="1"/>
          </p:cNvSpPr>
          <p:nvPr/>
        </p:nvSpPr>
        <p:spPr bwMode="auto">
          <a:xfrm>
            <a:off x="2514600" y="1752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endParaRPr lang="en-US" altLang="en-US">
              <a:solidFill>
                <a:prstClr val="black"/>
              </a:solidFill>
            </a:endParaRPr>
          </a:p>
        </p:txBody>
      </p:sp>
      <p:sp>
        <p:nvSpPr>
          <p:cNvPr id="25616" name="Rectangle 16"/>
          <p:cNvSpPr>
            <a:spLocks noChangeArrowheads="1"/>
          </p:cNvSpPr>
          <p:nvPr/>
        </p:nvSpPr>
        <p:spPr bwMode="auto">
          <a:xfrm>
            <a:off x="2971800" y="3962401"/>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800" dirty="0">
                <a:solidFill>
                  <a:prstClr val="black"/>
                </a:solidFill>
              </a:rPr>
              <a:t>Symptoms</a:t>
            </a:r>
            <a:endParaRPr lang="en-GB" altLang="en-US" dirty="0">
              <a:solidFill>
                <a:prstClr val="black"/>
              </a:solidFill>
            </a:endParaRPr>
          </a:p>
        </p:txBody>
      </p:sp>
      <p:sp>
        <p:nvSpPr>
          <p:cNvPr id="25617" name="Text Box 17"/>
          <p:cNvSpPr txBox="1">
            <a:spLocks noChangeArrowheads="1"/>
          </p:cNvSpPr>
          <p:nvPr/>
        </p:nvSpPr>
        <p:spPr bwMode="auto">
          <a:xfrm>
            <a:off x="3276600" y="1981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a:solidFill>
                  <a:prstClr val="black"/>
                </a:solidFill>
              </a:rPr>
              <a:t>     </a:t>
            </a:r>
          </a:p>
        </p:txBody>
      </p:sp>
      <p:sp>
        <p:nvSpPr>
          <p:cNvPr id="25618" name="Text Box 18"/>
          <p:cNvSpPr txBox="1">
            <a:spLocks noChangeArrowheads="1"/>
          </p:cNvSpPr>
          <p:nvPr/>
        </p:nvSpPr>
        <p:spPr bwMode="auto">
          <a:xfrm>
            <a:off x="8382000" y="26670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400">
                <a:solidFill>
                  <a:prstClr val="black"/>
                </a:solidFill>
              </a:rPr>
              <a:t>Core body temperature</a:t>
            </a:r>
            <a:endParaRPr lang="en-GB" altLang="en-US" sz="1800">
              <a:solidFill>
                <a:prstClr val="black"/>
              </a:solidFill>
            </a:endParaRPr>
          </a:p>
        </p:txBody>
      </p:sp>
      <p:sp>
        <p:nvSpPr>
          <p:cNvPr id="25619" name="Line 19"/>
          <p:cNvSpPr>
            <a:spLocks noChangeShapeType="1"/>
          </p:cNvSpPr>
          <p:nvPr/>
        </p:nvSpPr>
        <p:spPr bwMode="auto">
          <a:xfrm flipH="1">
            <a:off x="6781800" y="3886200"/>
            <a:ext cx="381000" cy="304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5620" name="Text Box 20"/>
          <p:cNvSpPr txBox="1">
            <a:spLocks noChangeArrowheads="1"/>
          </p:cNvSpPr>
          <p:nvPr/>
        </p:nvSpPr>
        <p:spPr bwMode="auto">
          <a:xfrm>
            <a:off x="7086600" y="3733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200">
                <a:solidFill>
                  <a:prstClr val="black"/>
                </a:solidFill>
              </a:rPr>
              <a:t>Hot flushes</a:t>
            </a:r>
            <a:endParaRPr lang="en-GB" altLang="en-US">
              <a:solidFill>
                <a:prstClr val="black"/>
              </a:solidFill>
            </a:endParaRPr>
          </a:p>
        </p:txBody>
      </p:sp>
      <p:sp>
        <p:nvSpPr>
          <p:cNvPr id="25621" name="Line 21"/>
          <p:cNvSpPr>
            <a:spLocks noChangeShapeType="1"/>
          </p:cNvSpPr>
          <p:nvPr/>
        </p:nvSpPr>
        <p:spPr bwMode="auto">
          <a:xfrm flipH="1" flipV="1">
            <a:off x="4038600" y="4953000"/>
            <a:ext cx="457200" cy="15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5622" name="Rectangle 22"/>
          <p:cNvSpPr>
            <a:spLocks noChangeArrowheads="1"/>
          </p:cNvSpPr>
          <p:nvPr/>
        </p:nvSpPr>
        <p:spPr bwMode="auto">
          <a:xfrm>
            <a:off x="4495800" y="50292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200">
                <a:solidFill>
                  <a:prstClr val="black"/>
                </a:solidFill>
              </a:rPr>
              <a:t>Shivering</a:t>
            </a:r>
          </a:p>
        </p:txBody>
      </p:sp>
      <p:sp>
        <p:nvSpPr>
          <p:cNvPr id="25623" name="AutoShape 23"/>
          <p:cNvSpPr>
            <a:spLocks noChangeArrowheads="1"/>
          </p:cNvSpPr>
          <p:nvPr/>
        </p:nvSpPr>
        <p:spPr bwMode="auto">
          <a:xfrm>
            <a:off x="8382000" y="3581400"/>
            <a:ext cx="152400" cy="685800"/>
          </a:xfrm>
          <a:prstGeom prst="downArrow">
            <a:avLst>
              <a:gd name="adj1" fmla="val 50000"/>
              <a:gd name="adj2" fmla="val 112500"/>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5624" name="AutoShape 24"/>
          <p:cNvSpPr>
            <a:spLocks noChangeArrowheads="1"/>
          </p:cNvSpPr>
          <p:nvPr/>
        </p:nvSpPr>
        <p:spPr bwMode="auto">
          <a:xfrm>
            <a:off x="8763000" y="5029200"/>
            <a:ext cx="152400" cy="533400"/>
          </a:xfrm>
          <a:prstGeom prst="upArrow">
            <a:avLst>
              <a:gd name="adj1" fmla="val 50000"/>
              <a:gd name="adj2" fmla="val 87500"/>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5625" name="Rectangle 25"/>
          <p:cNvSpPr>
            <a:spLocks noChangeArrowheads="1"/>
          </p:cNvSpPr>
          <p:nvPr/>
        </p:nvSpPr>
        <p:spPr bwMode="auto">
          <a:xfrm>
            <a:off x="7696200" y="55626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200">
                <a:solidFill>
                  <a:prstClr val="black"/>
                </a:solidFill>
              </a:rPr>
              <a:t>Lower oestrogen, stress</a:t>
            </a:r>
          </a:p>
        </p:txBody>
      </p:sp>
      <p:sp>
        <p:nvSpPr>
          <p:cNvPr id="25626" name="Text Box 26"/>
          <p:cNvSpPr txBox="1">
            <a:spLocks noChangeArrowheads="1"/>
          </p:cNvSpPr>
          <p:nvPr/>
        </p:nvSpPr>
        <p:spPr bwMode="auto">
          <a:xfrm>
            <a:off x="3124200" y="1828801"/>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800">
                <a:solidFill>
                  <a:prstClr val="black"/>
                </a:solidFill>
              </a:rPr>
              <a:t>No symptoms</a:t>
            </a:r>
            <a:endParaRPr lang="en-GB" altLang="en-US">
              <a:solidFill>
                <a:prstClr val="black"/>
              </a:solidFill>
            </a:endParaRPr>
          </a:p>
        </p:txBody>
      </p:sp>
      <p:sp>
        <p:nvSpPr>
          <p:cNvPr id="25627" name="Rectangle 27"/>
          <p:cNvSpPr>
            <a:spLocks noChangeArrowheads="1"/>
          </p:cNvSpPr>
          <p:nvPr/>
        </p:nvSpPr>
        <p:spPr bwMode="auto">
          <a:xfrm>
            <a:off x="4419600" y="2667001"/>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50000"/>
              </a:spcBef>
              <a:spcAft>
                <a:spcPct val="0"/>
              </a:spcAft>
            </a:pPr>
            <a:r>
              <a:rPr lang="en-GB" altLang="en-US" sz="1800">
                <a:solidFill>
                  <a:prstClr val="black"/>
                </a:solidFill>
              </a:rPr>
              <a:t>  </a:t>
            </a:r>
          </a:p>
        </p:txBody>
      </p:sp>
      <p:sp>
        <p:nvSpPr>
          <p:cNvPr id="25628" name="Rectangle 28"/>
          <p:cNvSpPr>
            <a:spLocks noChangeArrowheads="1"/>
          </p:cNvSpPr>
          <p:nvPr/>
        </p:nvSpPr>
        <p:spPr bwMode="auto">
          <a:xfrm>
            <a:off x="3429000" y="2644776"/>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r>
              <a:rPr lang="en-GB" altLang="en-US" sz="1800">
                <a:solidFill>
                  <a:prstClr val="black"/>
                </a:solidFill>
              </a:rPr>
              <a:t>   	     Thermo-neutral    zone</a:t>
            </a:r>
          </a:p>
        </p:txBody>
      </p:sp>
      <p:sp>
        <p:nvSpPr>
          <p:cNvPr id="25629" name="Rectangle 29"/>
          <p:cNvSpPr>
            <a:spLocks noChangeArrowheads="1"/>
          </p:cNvSpPr>
          <p:nvPr/>
        </p:nvSpPr>
        <p:spPr bwMode="auto">
          <a:xfrm>
            <a:off x="4267200" y="44958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pPr>
            <a:r>
              <a:rPr lang="en-GB" altLang="en-US" sz="1800">
                <a:solidFill>
                  <a:prstClr val="black"/>
                </a:solidFill>
              </a:rPr>
              <a:t>Narrowed thermo-neutral  zone</a:t>
            </a:r>
          </a:p>
        </p:txBody>
      </p:sp>
    </p:spTree>
    <p:extLst>
      <p:ext uri="{BB962C8B-B14F-4D97-AF65-F5344CB8AC3E}">
        <p14:creationId xmlns:p14="http://schemas.microsoft.com/office/powerpoint/2010/main" val="324428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EBFA723-5A7B-472D-ABD7-1526B8D3A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B27065-399A-4CF7-BF70-CF79B9848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F22986C-DDF7-4109-9D6A-006800D6B0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4" name="Freeform: Shape 23">
              <a:extLst>
                <a:ext uri="{FF2B5EF4-FFF2-40B4-BE49-F238E27FC236}">
                  <a16:creationId xmlns:a16="http://schemas.microsoft.com/office/drawing/2014/main" id="{4C025298-F835-4B83-A3A3-6555157E01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17106C81-A3F0-4DA0-9368-6BBCDB9648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B3B35E8-1AF4-4D76-93A5-B0B088408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a:solidFill>
                  <a:schemeClr val="tx2"/>
                </a:solidFill>
                <a:latin typeface="+mj-lt"/>
                <a:ea typeface="+mj-ea"/>
                <a:cs typeface="+mj-cs"/>
              </a:rPr>
              <a:t>Understanding thinking patterns</a:t>
            </a:r>
          </a:p>
        </p:txBody>
      </p:sp>
      <p:pic>
        <p:nvPicPr>
          <p:cNvPr id="7" name="Content Placeholder 6"/>
          <p:cNvPicPr>
            <a:picLocks noGrp="1" noChangeAspect="1"/>
          </p:cNvPicPr>
          <p:nvPr>
            <p:ph idx="1"/>
          </p:nvPr>
        </p:nvPicPr>
        <p:blipFill>
          <a:blip r:embed="rId3"/>
          <a:stretch>
            <a:fillRect/>
          </a:stretch>
        </p:blipFill>
        <p:spPr>
          <a:xfrm>
            <a:off x="6500863" y="743798"/>
            <a:ext cx="4786156" cy="5362640"/>
          </a:xfrm>
          <a:prstGeom prst="rect">
            <a:avLst/>
          </a:prstGeom>
          <a:ln w="9525">
            <a:noFill/>
          </a:ln>
        </p:spPr>
      </p:pic>
    </p:spTree>
    <p:extLst>
      <p:ext uri="{BB962C8B-B14F-4D97-AF65-F5344CB8AC3E}">
        <p14:creationId xmlns:p14="http://schemas.microsoft.com/office/powerpoint/2010/main" val="26865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6177" y="274638"/>
            <a:ext cx="10866474" cy="850900"/>
          </a:xfrm>
        </p:spPr>
        <p:txBody>
          <a:bodyPr>
            <a:normAutofit fontScale="90000"/>
          </a:bodyPr>
          <a:lstStyle/>
          <a:p>
            <a:pPr eaLnBrk="1" hangingPunct="1"/>
            <a:r>
              <a:rPr lang="en-US" altLang="en-US" sz="3600" dirty="0">
                <a:ea typeface="ＭＳ Ｐゴシック" panose="020B0600070205080204" pitchFamily="34" charset="-128"/>
              </a:rPr>
              <a:t>Thoughts, feelings, </a:t>
            </a:r>
            <a:r>
              <a:rPr lang="en-US" altLang="en-US" sz="3600" dirty="0" err="1">
                <a:ea typeface="ＭＳ Ｐゴシック" panose="020B0600070205080204" pitchFamily="34" charset="-128"/>
              </a:rPr>
              <a:t>behaviours</a:t>
            </a:r>
            <a:r>
              <a:rPr lang="en-US" altLang="en-US" sz="3600" dirty="0">
                <a:ea typeface="ＭＳ Ｐゴシック" panose="020B0600070205080204" pitchFamily="34" charset="-128"/>
              </a:rPr>
              <a:t> and physical reactions to hot flushes</a:t>
            </a:r>
            <a:endParaRPr lang="en-GB" altLang="en-US" sz="3600" dirty="0">
              <a:solidFill>
                <a:srgbClr val="FFFFFF"/>
              </a:solidFill>
              <a:ea typeface="ＭＳ Ｐゴシック" panose="020B0600070205080204" pitchFamily="34" charset="-128"/>
            </a:endParaRPr>
          </a:p>
        </p:txBody>
      </p:sp>
      <p:grpSp>
        <p:nvGrpSpPr>
          <p:cNvPr id="23555" name="Content Placeholder 244735"/>
          <p:cNvGrpSpPr>
            <a:grpSpLocks/>
          </p:cNvGrpSpPr>
          <p:nvPr/>
        </p:nvGrpSpPr>
        <p:grpSpPr bwMode="auto">
          <a:xfrm>
            <a:off x="2279650" y="1196976"/>
            <a:ext cx="7848600" cy="5319713"/>
            <a:chOff x="1525" y="1166"/>
            <a:chExt cx="2778" cy="2778"/>
          </a:xfrm>
        </p:grpSpPr>
        <p:sp>
          <p:nvSpPr>
            <p:cNvPr id="23558" name="AutoShape 1033"/>
            <p:cNvSpPr>
              <a:spLocks noChangeAspect="1" noChangeArrowheads="1" noTextEdit="1"/>
            </p:cNvSpPr>
            <p:nvPr/>
          </p:nvSpPr>
          <p:spPr bwMode="auto">
            <a:xfrm>
              <a:off x="1525" y="1166"/>
              <a:ext cx="2778" cy="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3559" name="_s3076"/>
            <p:cNvSpPr>
              <a:spLocks noChangeArrowheads="1" noTextEdit="1"/>
            </p:cNvSpPr>
            <p:nvPr/>
          </p:nvSpPr>
          <p:spPr bwMode="auto">
            <a:xfrm>
              <a:off x="2100" y="1360"/>
              <a:ext cx="1626" cy="1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F9F6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3560" name="_s3077"/>
            <p:cNvSpPr>
              <a:spLocks noChangeArrowheads="1" noTextEdit="1"/>
            </p:cNvSpPr>
            <p:nvPr/>
          </p:nvSpPr>
          <p:spPr bwMode="auto">
            <a:xfrm rot="5400000">
              <a:off x="2482" y="1742"/>
              <a:ext cx="1626" cy="1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3561" name="_s3078"/>
            <p:cNvSpPr>
              <a:spLocks noChangeArrowheads="1" noTextEdit="1"/>
            </p:cNvSpPr>
            <p:nvPr/>
          </p:nvSpPr>
          <p:spPr bwMode="auto">
            <a:xfrm rot="10800000">
              <a:off x="2100" y="2124"/>
              <a:ext cx="1626" cy="1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3562" name="_s3079"/>
            <p:cNvSpPr>
              <a:spLocks noChangeArrowheads="1" noTextEdit="1"/>
            </p:cNvSpPr>
            <p:nvPr/>
          </p:nvSpPr>
          <p:spPr bwMode="auto">
            <a:xfrm rot="-5400000">
              <a:off x="1718" y="1742"/>
              <a:ext cx="1626" cy="1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2 h 21600"/>
                <a:gd name="T20" fmla="*/ 18438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3563" name="_s3080"/>
            <p:cNvSpPr>
              <a:spLocks noChangeArrowheads="1"/>
            </p:cNvSpPr>
            <p:nvPr/>
          </p:nvSpPr>
          <p:spPr bwMode="auto">
            <a:xfrm>
              <a:off x="3346" y="1509"/>
              <a:ext cx="613"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pPr>
              <a:endParaRPr lang="en-GB" altLang="en-US" sz="1800" b="1" dirty="0">
                <a:solidFill>
                  <a:prstClr val="black"/>
                </a:solidFill>
                <a:latin typeface="Calibri" panose="020F0502020204030204" pitchFamily="34" charset="0"/>
              </a:endParaRPr>
            </a:p>
            <a:p>
              <a:pPr algn="ctr" defTabSz="457200" eaLnBrk="1" fontAlgn="base" hangingPunct="1">
                <a:spcBef>
                  <a:spcPct val="0"/>
                </a:spcBef>
                <a:spcAft>
                  <a:spcPct val="0"/>
                </a:spcAft>
              </a:pPr>
              <a:r>
                <a:rPr lang="en-GB" altLang="en-US" sz="1800" b="1" u="sng" dirty="0">
                  <a:solidFill>
                    <a:prstClr val="black"/>
                  </a:solidFill>
                  <a:latin typeface="Calibri" panose="020F0502020204030204" pitchFamily="34" charset="0"/>
                </a:rPr>
                <a:t>Physical Symptoms</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Heat, sweaty, palpitations, red face,</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Breathless, nausea, tingling</a:t>
              </a:r>
            </a:p>
            <a:p>
              <a:pPr algn="ctr" defTabSz="457200" eaLnBrk="1" fontAlgn="base" hangingPunct="1">
                <a:spcBef>
                  <a:spcPct val="0"/>
                </a:spcBef>
                <a:spcAft>
                  <a:spcPct val="0"/>
                </a:spcAft>
              </a:pPr>
              <a:endParaRPr lang="en-GB" altLang="en-US" sz="1800" b="1" dirty="0">
                <a:solidFill>
                  <a:prstClr val="black"/>
                </a:solidFill>
                <a:latin typeface="Calibri" panose="020F0502020204030204" pitchFamily="34" charset="0"/>
              </a:endParaRPr>
            </a:p>
          </p:txBody>
        </p:sp>
        <p:sp>
          <p:nvSpPr>
            <p:cNvPr id="23564" name="_s3081"/>
            <p:cNvSpPr>
              <a:spLocks noChangeArrowheads="1"/>
            </p:cNvSpPr>
            <p:nvPr/>
          </p:nvSpPr>
          <p:spPr bwMode="auto">
            <a:xfrm>
              <a:off x="3346" y="2988"/>
              <a:ext cx="613"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pPr>
              <a:r>
                <a:rPr lang="en-GB" altLang="en-US" sz="1800" b="1" u="sng" dirty="0">
                  <a:solidFill>
                    <a:prstClr val="black"/>
                  </a:solidFill>
                  <a:latin typeface="Calibri" panose="020F0502020204030204" pitchFamily="34" charset="0"/>
                </a:rPr>
                <a:t>Thoughts</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People will think something is wrong</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My body is letting me down</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Not another one!</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I can’t cope!</a:t>
              </a:r>
            </a:p>
          </p:txBody>
        </p:sp>
        <p:sp>
          <p:nvSpPr>
            <p:cNvPr id="23565" name="_s3082"/>
            <p:cNvSpPr>
              <a:spLocks noChangeArrowheads="1"/>
            </p:cNvSpPr>
            <p:nvPr/>
          </p:nvSpPr>
          <p:spPr bwMode="auto">
            <a:xfrm>
              <a:off x="1867" y="1509"/>
              <a:ext cx="613"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pPr>
              <a:r>
                <a:rPr lang="en-GB" altLang="en-US" sz="1800" b="1" dirty="0">
                  <a:solidFill>
                    <a:prstClr val="black"/>
                  </a:solidFill>
                  <a:latin typeface="Calibri" panose="020F0502020204030204" pitchFamily="34" charset="0"/>
                </a:rPr>
                <a:t>Behaviour</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Avoid situations, hide face, use fan,</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Open windows, stop what I’m doing until it passes</a:t>
              </a:r>
            </a:p>
          </p:txBody>
        </p:sp>
        <p:sp>
          <p:nvSpPr>
            <p:cNvPr id="23566" name="_s3083"/>
            <p:cNvSpPr>
              <a:spLocks noChangeArrowheads="1"/>
            </p:cNvSpPr>
            <p:nvPr/>
          </p:nvSpPr>
          <p:spPr bwMode="auto">
            <a:xfrm>
              <a:off x="1867" y="2988"/>
              <a:ext cx="613"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ct val="0"/>
                </a:spcAft>
              </a:pPr>
              <a:r>
                <a:rPr lang="en-GB" altLang="en-US" sz="1800" b="1" u="sng" dirty="0">
                  <a:solidFill>
                    <a:prstClr val="black"/>
                  </a:solidFill>
                  <a:latin typeface="Calibri" panose="020F0502020204030204" pitchFamily="34" charset="0"/>
                </a:rPr>
                <a:t>Feelings</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Embarrassed, ashamed, anxious, </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angry, trapped, frustrated,</a:t>
              </a:r>
            </a:p>
            <a:p>
              <a:pPr algn="ctr" defTabSz="457200" eaLnBrk="1" fontAlgn="base" hangingPunct="1">
                <a:spcBef>
                  <a:spcPct val="0"/>
                </a:spcBef>
                <a:spcAft>
                  <a:spcPct val="0"/>
                </a:spcAft>
              </a:pPr>
              <a:r>
                <a:rPr lang="en-GB" altLang="en-US" sz="1800" i="1" dirty="0">
                  <a:solidFill>
                    <a:prstClr val="black"/>
                  </a:solidFill>
                  <a:latin typeface="Calibri" panose="020F0502020204030204" pitchFamily="34" charset="0"/>
                </a:rPr>
                <a:t>out of control</a:t>
              </a:r>
            </a:p>
          </p:txBody>
        </p:sp>
      </p:grpSp>
    </p:spTree>
    <p:extLst>
      <p:ext uri="{BB962C8B-B14F-4D97-AF65-F5344CB8AC3E}">
        <p14:creationId xmlns:p14="http://schemas.microsoft.com/office/powerpoint/2010/main" val="13431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289" name="Rectangle 97288">
            <a:extLst>
              <a:ext uri="{FF2B5EF4-FFF2-40B4-BE49-F238E27FC236}">
                <a16:creationId xmlns:a16="http://schemas.microsoft.com/office/drawing/2014/main" id="{738F59A4-4431-460D-8E49-6E65C189A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291" name="Group 97290">
            <a:extLst>
              <a:ext uri="{FF2B5EF4-FFF2-40B4-BE49-F238E27FC236}">
                <a16:creationId xmlns:a16="http://schemas.microsoft.com/office/drawing/2014/main" id="{8A919B9C-5C01-47E4-B2F2-45F589208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7292" name="Rectangle 97291">
              <a:extLst>
                <a:ext uri="{FF2B5EF4-FFF2-40B4-BE49-F238E27FC236}">
                  <a16:creationId xmlns:a16="http://schemas.microsoft.com/office/drawing/2014/main" id="{E85A82CE-D835-4542-BE8D-62A8F5A943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93" name="Rectangle 97292">
              <a:extLst>
                <a:ext uri="{FF2B5EF4-FFF2-40B4-BE49-F238E27FC236}">
                  <a16:creationId xmlns:a16="http://schemas.microsoft.com/office/drawing/2014/main" id="{063D7EF0-3AC8-4029-B55D-EBDD733D39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282" name="Rectangle 2"/>
          <p:cNvSpPr>
            <a:spLocks noGrp="1" noChangeArrowheads="1"/>
          </p:cNvSpPr>
          <p:nvPr>
            <p:ph type="title"/>
          </p:nvPr>
        </p:nvSpPr>
        <p:spPr>
          <a:xfrm>
            <a:off x="276225" y="11111"/>
            <a:ext cx="11090274" cy="1325563"/>
          </a:xfrm>
        </p:spPr>
        <p:txBody>
          <a:bodyPr rtlCol="0">
            <a:normAutofit/>
          </a:bodyPr>
          <a:lstStyle/>
          <a:p>
            <a:pPr eaLnBrk="1" fontAlgn="auto" hangingPunct="1">
              <a:spcAft>
                <a:spcPts val="0"/>
              </a:spcAft>
              <a:defRPr/>
            </a:pPr>
            <a:r>
              <a:rPr lang="en-GB" sz="4000" dirty="0">
                <a:ea typeface="+mj-ea"/>
                <a:cs typeface="+mj-cs"/>
              </a:rPr>
              <a:t>Enhancing sense of control (p161)</a:t>
            </a:r>
          </a:p>
        </p:txBody>
      </p:sp>
      <p:sp>
        <p:nvSpPr>
          <p:cNvPr id="4" name="Slide Number Placeholder 3"/>
          <p:cNvSpPr>
            <a:spLocks noGrp="1"/>
          </p:cNvSpPr>
          <p:nvPr>
            <p:ph type="sldNum" sz="quarter" idx="12"/>
          </p:nvPr>
        </p:nvSpPr>
        <p:spPr>
          <a:xfrm rot="5400000">
            <a:off x="9033635" y="3148837"/>
            <a:ext cx="5768976" cy="550800"/>
          </a:xfrm>
        </p:spPr>
        <p:txBody>
          <a:bodyP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457200" eaLnBrk="1" fontAlgn="base" hangingPunct="1">
              <a:spcBef>
                <a:spcPct val="0"/>
              </a:spcBef>
              <a:spcAft>
                <a:spcPts val="600"/>
              </a:spcAft>
            </a:pPr>
            <a:fld id="{86CDDA00-D875-4848-AEDA-1E0D1BD63517}" type="slidenum">
              <a:rPr lang="en-US" altLang="en-US" sz="1000">
                <a:latin typeface="Calibri" panose="020F0502020204030204" pitchFamily="34" charset="0"/>
              </a:rPr>
              <a:pPr algn="ctr" defTabSz="457200" eaLnBrk="1" fontAlgn="base" hangingPunct="1">
                <a:spcBef>
                  <a:spcPct val="0"/>
                </a:spcBef>
                <a:spcAft>
                  <a:spcPts val="600"/>
                </a:spcAft>
              </a:pPr>
              <a:t>14</a:t>
            </a:fld>
            <a:endParaRPr lang="en-US" altLang="en-US" sz="1000">
              <a:latin typeface="Calibri" panose="020F0502020204030204" pitchFamily="34" charset="0"/>
            </a:endParaRPr>
          </a:p>
        </p:txBody>
      </p:sp>
      <p:graphicFrame>
        <p:nvGraphicFramePr>
          <p:cNvPr id="97285" name="Rectangle 3">
            <a:extLst>
              <a:ext uri="{FF2B5EF4-FFF2-40B4-BE49-F238E27FC236}">
                <a16:creationId xmlns:a16="http://schemas.microsoft.com/office/drawing/2014/main" id="{C3C5C2C3-90BA-6CFB-BA98-6FC8984AE867}"/>
              </a:ext>
            </a:extLst>
          </p:cNvPr>
          <p:cNvGraphicFramePr>
            <a:graphicFrameLocks noGrp="1"/>
          </p:cNvGraphicFramePr>
          <p:nvPr>
            <p:ph idx="1"/>
            <p:extLst>
              <p:ext uri="{D42A27DB-BD31-4B8C-83A1-F6EECF244321}">
                <p14:modId xmlns:p14="http://schemas.microsoft.com/office/powerpoint/2010/main" val="1326611553"/>
              </p:ext>
            </p:extLst>
          </p:nvPr>
        </p:nvGraphicFramePr>
        <p:xfrm>
          <a:off x="549275" y="913738"/>
          <a:ext cx="11366500" cy="540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3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5028" y="2889294"/>
            <a:ext cx="3734014" cy="3566160"/>
          </a:xfrm>
        </p:spPr>
        <p:txBody>
          <a:bodyPr vert="horz" lIns="91440" tIns="45720" rIns="91440" bIns="45720" rtlCol="0" anchor="b">
            <a:normAutofit fontScale="90000"/>
          </a:bodyPr>
          <a:lstStyle/>
          <a:p>
            <a:pPr marL="228600" lvl="0" indent="-228600">
              <a:spcBef>
                <a:spcPts val="1000"/>
              </a:spcBef>
              <a:buFont typeface="Arial" panose="020B0604020202020204" pitchFamily="34" charset="0"/>
              <a:buChar char="•"/>
            </a:pPr>
            <a:r>
              <a:rPr lang="en-US" sz="5400" dirty="0"/>
              <a:t>Sleep (NS)</a:t>
            </a:r>
            <a:br>
              <a:rPr lang="en-US" sz="5400" dirty="0"/>
            </a:br>
            <a:r>
              <a:rPr lang="en-GB" sz="2800" dirty="0">
                <a:solidFill>
                  <a:prstClr val="black"/>
                </a:solidFill>
                <a:latin typeface="Calibri" panose="020F0502020204030204"/>
                <a:ea typeface="+mn-ea"/>
                <a:cs typeface="+mn-cs"/>
              </a:rPr>
              <a:t/>
            </a:r>
            <a:br>
              <a:rPr lang="en-GB" sz="2800" dirty="0">
                <a:solidFill>
                  <a:prstClr val="black"/>
                </a:solidFill>
                <a:latin typeface="Calibri" panose="020F0502020204030204"/>
                <a:ea typeface="+mn-ea"/>
                <a:cs typeface="+mn-cs"/>
              </a:rPr>
            </a:br>
            <a:r>
              <a:rPr lang="en-GB" sz="2800" dirty="0" err="1">
                <a:solidFill>
                  <a:prstClr val="black"/>
                </a:solidFill>
                <a:latin typeface="Calibri" panose="020F0502020204030204"/>
                <a:ea typeface="+mn-ea"/>
                <a:cs typeface="+mn-cs"/>
              </a:rPr>
              <a:t>Sleep</a:t>
            </a:r>
            <a:r>
              <a:rPr lang="en-GB" sz="2800" dirty="0">
                <a:solidFill>
                  <a:prstClr val="black"/>
                </a:solidFill>
                <a:latin typeface="Calibri" panose="020F0502020204030204"/>
                <a:ea typeface="+mn-ea"/>
                <a:cs typeface="+mn-cs"/>
              </a:rPr>
              <a:t> psychoeducation and hygiene </a:t>
            </a:r>
            <a:br>
              <a:rPr lang="en-GB" sz="2800" dirty="0">
                <a:solidFill>
                  <a:prstClr val="black"/>
                </a:solidFill>
                <a:latin typeface="Calibri" panose="020F0502020204030204"/>
                <a:ea typeface="+mn-ea"/>
                <a:cs typeface="+mn-cs"/>
              </a:rPr>
            </a:br>
            <a:r>
              <a:rPr lang="en-GB" sz="2800" dirty="0">
                <a:solidFill>
                  <a:prstClr val="black"/>
                </a:solidFill>
                <a:latin typeface="Calibri" panose="020F0502020204030204"/>
                <a:ea typeface="+mn-ea"/>
                <a:cs typeface="+mn-cs"/>
              </a:rPr>
              <a:t>Managing worries about sleep</a:t>
            </a:r>
            <a:br>
              <a:rPr lang="en-GB" sz="2800" dirty="0">
                <a:solidFill>
                  <a:prstClr val="black"/>
                </a:solidFill>
                <a:latin typeface="Calibri" panose="020F0502020204030204"/>
                <a:ea typeface="+mn-ea"/>
                <a:cs typeface="+mn-cs"/>
              </a:rPr>
            </a:br>
            <a:r>
              <a:rPr lang="en-GB" sz="2800" dirty="0">
                <a:solidFill>
                  <a:prstClr val="black"/>
                </a:solidFill>
                <a:latin typeface="Calibri" panose="020F0502020204030204"/>
                <a:ea typeface="+mn-ea"/>
                <a:cs typeface="+mn-cs"/>
              </a:rPr>
              <a:t>Developing better sleep habits </a:t>
            </a:r>
            <a:br>
              <a:rPr lang="en-GB" sz="2800" dirty="0">
                <a:solidFill>
                  <a:prstClr val="black"/>
                </a:solidFill>
                <a:latin typeface="Calibri" panose="020F0502020204030204"/>
                <a:ea typeface="+mn-ea"/>
                <a:cs typeface="+mn-cs"/>
              </a:rPr>
            </a:br>
            <a:r>
              <a:rPr lang="en-GB" sz="2400" dirty="0">
                <a:solidFill>
                  <a:prstClr val="black"/>
                </a:solidFill>
                <a:latin typeface="Calibri" panose="020F0502020204030204"/>
                <a:ea typeface="+mn-ea"/>
                <a:cs typeface="+mn-cs"/>
              </a:rPr>
              <a:t>Impact of lifestyle factor on sleep e.g. diet, exercise, drinking </a:t>
            </a:r>
            <a:br>
              <a:rPr lang="en-GB" sz="2400" dirty="0">
                <a:solidFill>
                  <a:prstClr val="black"/>
                </a:solidFill>
                <a:latin typeface="Calibri" panose="020F0502020204030204"/>
                <a:ea typeface="+mn-ea"/>
                <a:cs typeface="+mn-cs"/>
              </a:rPr>
            </a:br>
            <a:r>
              <a:rPr lang="en-GB" sz="2400" dirty="0">
                <a:solidFill>
                  <a:prstClr val="black"/>
                </a:solidFill>
                <a:latin typeface="Calibri" panose="020F0502020204030204"/>
                <a:ea typeface="+mn-ea"/>
                <a:cs typeface="+mn-cs"/>
              </a:rPr>
              <a:t>Wind down routine</a:t>
            </a:r>
            <a:br>
              <a:rPr lang="en-GB" sz="2400" dirty="0">
                <a:solidFill>
                  <a:prstClr val="black"/>
                </a:solidFill>
                <a:latin typeface="Calibri" panose="020F0502020204030204"/>
                <a:ea typeface="+mn-ea"/>
                <a:cs typeface="+mn-cs"/>
              </a:rPr>
            </a:br>
            <a:r>
              <a:rPr lang="en-GB" sz="2400" dirty="0">
                <a:solidFill>
                  <a:prstClr val="black"/>
                </a:solidFill>
                <a:latin typeface="Calibri" panose="020F0502020204030204"/>
                <a:ea typeface="+mn-ea"/>
                <a:cs typeface="+mn-cs"/>
              </a:rPr>
              <a:t>Sleep scheduling</a:t>
            </a:r>
            <a:br>
              <a:rPr lang="en-GB" sz="2400" dirty="0">
                <a:solidFill>
                  <a:prstClr val="black"/>
                </a:solidFill>
                <a:latin typeface="Calibri" panose="020F0502020204030204"/>
                <a:ea typeface="+mn-ea"/>
                <a:cs typeface="+mn-cs"/>
              </a:rPr>
            </a:br>
            <a:r>
              <a:rPr lang="en-GB" sz="2400" dirty="0">
                <a:solidFill>
                  <a:prstClr val="black"/>
                </a:solidFill>
                <a:latin typeface="Calibri" panose="020F0502020204030204"/>
                <a:ea typeface="+mn-ea"/>
                <a:cs typeface="+mn-cs"/>
              </a:rPr>
              <a:t>Managing daytime tiredness</a:t>
            </a:r>
            <a:br>
              <a:rPr lang="en-GB" sz="2400" dirty="0">
                <a:solidFill>
                  <a:prstClr val="black"/>
                </a:solidFill>
                <a:latin typeface="Calibri" panose="020F0502020204030204"/>
                <a:ea typeface="+mn-ea"/>
                <a:cs typeface="+mn-cs"/>
              </a:rPr>
            </a:br>
            <a:endParaRPr lang="en-US" sz="5400" dirty="0"/>
          </a:p>
        </p:txBody>
      </p:sp>
      <p:pic>
        <p:nvPicPr>
          <p:cNvPr id="19" name="Picture 18" descr="Kitten sleeping in a bed">
            <a:extLst>
              <a:ext uri="{FF2B5EF4-FFF2-40B4-BE49-F238E27FC236}">
                <a16:creationId xmlns:a16="http://schemas.microsoft.com/office/drawing/2014/main" id="{A1836204-71CC-C518-1437-88CF866548E9}"/>
              </a:ext>
            </a:extLst>
          </p:cNvPr>
          <p:cNvPicPr>
            <a:picLocks noChangeAspect="1"/>
          </p:cNvPicPr>
          <p:nvPr/>
        </p:nvPicPr>
        <p:blipFill rotWithShape="1">
          <a:blip r:embed="rId3"/>
          <a:srcRect l="11934" r="2111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840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2"/>
          <p:cNvSpPr>
            <a:spLocks noChangeArrowheads="1"/>
          </p:cNvSpPr>
          <p:nvPr/>
        </p:nvSpPr>
        <p:spPr bwMode="auto">
          <a:xfrm>
            <a:off x="4959350" y="1268414"/>
            <a:ext cx="2349500" cy="1163637"/>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699" name="Oval 3"/>
          <p:cNvSpPr>
            <a:spLocks noChangeArrowheads="1"/>
          </p:cNvSpPr>
          <p:nvPr/>
        </p:nvSpPr>
        <p:spPr bwMode="auto">
          <a:xfrm>
            <a:off x="1919288" y="2852738"/>
            <a:ext cx="2197100" cy="1282700"/>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700" name="Oval 4"/>
          <p:cNvSpPr>
            <a:spLocks noChangeArrowheads="1"/>
          </p:cNvSpPr>
          <p:nvPr/>
        </p:nvSpPr>
        <p:spPr bwMode="auto">
          <a:xfrm>
            <a:off x="8083550" y="2520950"/>
            <a:ext cx="2120900" cy="1206500"/>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701" name="Oval 5"/>
          <p:cNvSpPr>
            <a:spLocks noChangeArrowheads="1"/>
          </p:cNvSpPr>
          <p:nvPr/>
        </p:nvSpPr>
        <p:spPr bwMode="auto">
          <a:xfrm>
            <a:off x="4800600" y="2819400"/>
            <a:ext cx="2578100" cy="1511300"/>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702" name="Oval 6"/>
          <p:cNvSpPr>
            <a:spLocks noChangeArrowheads="1"/>
          </p:cNvSpPr>
          <p:nvPr/>
        </p:nvSpPr>
        <p:spPr bwMode="auto">
          <a:xfrm>
            <a:off x="4876800" y="4876800"/>
            <a:ext cx="2349500" cy="1054100"/>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703" name="Oval 7"/>
          <p:cNvSpPr>
            <a:spLocks noChangeArrowheads="1"/>
          </p:cNvSpPr>
          <p:nvPr/>
        </p:nvSpPr>
        <p:spPr bwMode="auto">
          <a:xfrm>
            <a:off x="8040688" y="4437063"/>
            <a:ext cx="2120900" cy="1206500"/>
          </a:xfrm>
          <a:prstGeom prst="ellipse">
            <a:avLst/>
          </a:prstGeom>
          <a:solidFill>
            <a:schemeClr val="bg1"/>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endParaRPr lang="en-US" altLang="en-US" sz="1800">
              <a:solidFill>
                <a:prstClr val="black"/>
              </a:solidFill>
              <a:latin typeface="Calibri" panose="020F0502020204030204" pitchFamily="34" charset="0"/>
            </a:endParaRPr>
          </a:p>
        </p:txBody>
      </p:sp>
      <p:sp>
        <p:nvSpPr>
          <p:cNvPr id="29704" name="Line 8"/>
          <p:cNvSpPr>
            <a:spLocks noChangeShapeType="1"/>
          </p:cNvSpPr>
          <p:nvPr/>
        </p:nvSpPr>
        <p:spPr bwMode="auto">
          <a:xfrm>
            <a:off x="4151313" y="3573463"/>
            <a:ext cx="6096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05" name="Line 9"/>
          <p:cNvSpPr>
            <a:spLocks noChangeShapeType="1"/>
          </p:cNvSpPr>
          <p:nvPr/>
        </p:nvSpPr>
        <p:spPr bwMode="auto">
          <a:xfrm flipV="1">
            <a:off x="7391400" y="3200400"/>
            <a:ext cx="685800" cy="3810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06" name="Line 10"/>
          <p:cNvSpPr>
            <a:spLocks noChangeShapeType="1"/>
          </p:cNvSpPr>
          <p:nvPr/>
        </p:nvSpPr>
        <p:spPr bwMode="auto">
          <a:xfrm flipV="1">
            <a:off x="7162800" y="5029200"/>
            <a:ext cx="838200" cy="2286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07" name="Line 11"/>
          <p:cNvSpPr>
            <a:spLocks noChangeShapeType="1"/>
          </p:cNvSpPr>
          <p:nvPr/>
        </p:nvSpPr>
        <p:spPr bwMode="auto">
          <a:xfrm flipH="1">
            <a:off x="9067800" y="37338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08" name="Line 12"/>
          <p:cNvSpPr>
            <a:spLocks noChangeShapeType="1"/>
          </p:cNvSpPr>
          <p:nvPr/>
        </p:nvSpPr>
        <p:spPr bwMode="auto">
          <a:xfrm>
            <a:off x="9144000" y="3733800"/>
            <a:ext cx="0" cy="6858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09" name="Line 13"/>
          <p:cNvSpPr>
            <a:spLocks noChangeShapeType="1"/>
          </p:cNvSpPr>
          <p:nvPr/>
        </p:nvSpPr>
        <p:spPr bwMode="auto">
          <a:xfrm>
            <a:off x="7315200" y="1981200"/>
            <a:ext cx="1676400" cy="5334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10" name="Rectangle 14"/>
          <p:cNvSpPr>
            <a:spLocks noChangeArrowheads="1"/>
          </p:cNvSpPr>
          <p:nvPr/>
        </p:nvSpPr>
        <p:spPr bwMode="auto">
          <a:xfrm>
            <a:off x="5087939" y="2997201"/>
            <a:ext cx="1870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800" b="1">
                <a:solidFill>
                  <a:srgbClr val="1F497D"/>
                </a:solidFill>
                <a:latin typeface="Times New Roman" panose="02020603050405020304" pitchFamily="18" charset="0"/>
              </a:rPr>
              <a:t>Perception </a:t>
            </a:r>
          </a:p>
          <a:p>
            <a:pPr algn="ctr" fontAlgn="base">
              <a:spcBef>
                <a:spcPct val="0"/>
              </a:spcBef>
              <a:spcAft>
                <a:spcPct val="0"/>
              </a:spcAft>
            </a:pPr>
            <a:r>
              <a:rPr lang="en-GB" altLang="en-US" sz="1800" b="1">
                <a:solidFill>
                  <a:srgbClr val="1F497D"/>
                </a:solidFill>
                <a:latin typeface="Times New Roman" panose="02020603050405020304" pitchFamily="18" charset="0"/>
              </a:rPr>
              <a:t>of HF/NS:</a:t>
            </a:r>
          </a:p>
          <a:p>
            <a:pPr algn="ctr" fontAlgn="base">
              <a:spcBef>
                <a:spcPct val="0"/>
              </a:spcBef>
              <a:spcAft>
                <a:spcPct val="0"/>
              </a:spcAft>
            </a:pPr>
            <a:r>
              <a:rPr lang="en-GB" altLang="en-US" sz="1800" b="1">
                <a:solidFill>
                  <a:srgbClr val="1F497D"/>
                </a:solidFill>
                <a:latin typeface="Times New Roman" panose="02020603050405020304" pitchFamily="18" charset="0"/>
              </a:rPr>
              <a:t>     Frequency &amp;              problem rating</a:t>
            </a:r>
          </a:p>
          <a:p>
            <a:pPr fontAlgn="base">
              <a:spcBef>
                <a:spcPct val="0"/>
              </a:spcBef>
              <a:spcAft>
                <a:spcPct val="0"/>
              </a:spcAft>
            </a:pPr>
            <a:endParaRPr lang="en-GB" altLang="en-US" sz="1800" b="1">
              <a:solidFill>
                <a:prstClr val="black"/>
              </a:solidFill>
              <a:latin typeface="Times New Roman" panose="02020603050405020304" pitchFamily="18" charset="0"/>
            </a:endParaRPr>
          </a:p>
        </p:txBody>
      </p:sp>
      <p:sp>
        <p:nvSpPr>
          <p:cNvPr id="29711" name="Rectangle 15"/>
          <p:cNvSpPr>
            <a:spLocks noChangeArrowheads="1"/>
          </p:cNvSpPr>
          <p:nvPr/>
        </p:nvSpPr>
        <p:spPr bwMode="auto">
          <a:xfrm>
            <a:off x="4979989" y="5029200"/>
            <a:ext cx="2232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600" b="1">
                <a:solidFill>
                  <a:prstClr val="black"/>
                </a:solidFill>
                <a:latin typeface="Times New Roman" panose="02020603050405020304" pitchFamily="18" charset="0"/>
              </a:rPr>
              <a:t> Cognitive: negative beliefs about HF/NS, menopause</a:t>
            </a:r>
          </a:p>
        </p:txBody>
      </p:sp>
      <p:sp>
        <p:nvSpPr>
          <p:cNvPr id="29712" name="Rectangle 16"/>
          <p:cNvSpPr>
            <a:spLocks noChangeArrowheads="1"/>
          </p:cNvSpPr>
          <p:nvPr/>
        </p:nvSpPr>
        <p:spPr bwMode="auto">
          <a:xfrm>
            <a:off x="7967663" y="4581525"/>
            <a:ext cx="2209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600" b="1">
                <a:solidFill>
                  <a:prstClr val="black"/>
                </a:solidFill>
                <a:latin typeface="Times New Roman" panose="02020603050405020304" pitchFamily="18" charset="0"/>
              </a:rPr>
              <a:t>Behavioural : avoidance, coping                      strategies </a:t>
            </a:r>
            <a:endParaRPr lang="en-GB" altLang="en-US" sz="1600">
              <a:solidFill>
                <a:prstClr val="black"/>
              </a:solidFill>
              <a:latin typeface="Times New Roman" panose="02020603050405020304" pitchFamily="18" charset="0"/>
            </a:endParaRPr>
          </a:p>
        </p:txBody>
      </p:sp>
      <p:sp>
        <p:nvSpPr>
          <p:cNvPr id="29713" name="Rectangle 17"/>
          <p:cNvSpPr>
            <a:spLocks noChangeArrowheads="1"/>
          </p:cNvSpPr>
          <p:nvPr/>
        </p:nvSpPr>
        <p:spPr bwMode="auto">
          <a:xfrm>
            <a:off x="8305800" y="2565401"/>
            <a:ext cx="1981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600" b="1">
                <a:solidFill>
                  <a:prstClr val="black"/>
                </a:solidFill>
                <a:latin typeface="Times New Roman" panose="02020603050405020304" pitchFamily="18" charset="0"/>
              </a:rPr>
              <a:t>Emotional reactions: distress, embarrassment, irritation</a:t>
            </a:r>
            <a:endParaRPr lang="en-GB" altLang="en-US" sz="1600">
              <a:solidFill>
                <a:prstClr val="black"/>
              </a:solidFill>
              <a:latin typeface="Times New Roman" panose="02020603050405020304" pitchFamily="18" charset="0"/>
            </a:endParaRPr>
          </a:p>
        </p:txBody>
      </p:sp>
      <p:sp>
        <p:nvSpPr>
          <p:cNvPr id="29714" name="Rectangle 18"/>
          <p:cNvSpPr>
            <a:spLocks noChangeArrowheads="1"/>
          </p:cNvSpPr>
          <p:nvPr/>
        </p:nvSpPr>
        <p:spPr bwMode="auto">
          <a:xfrm>
            <a:off x="2135189" y="3068639"/>
            <a:ext cx="1800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600" b="1">
                <a:solidFill>
                  <a:prstClr val="black"/>
                </a:solidFill>
                <a:latin typeface="Times New Roman" panose="02020603050405020304" pitchFamily="18" charset="0"/>
              </a:rPr>
              <a:t>  Physiological:</a:t>
            </a:r>
          </a:p>
          <a:p>
            <a:pPr algn="ctr" fontAlgn="base">
              <a:spcBef>
                <a:spcPct val="0"/>
              </a:spcBef>
              <a:spcAft>
                <a:spcPct val="0"/>
              </a:spcAft>
            </a:pPr>
            <a:r>
              <a:rPr lang="en-GB" altLang="en-US" sz="1600" b="1">
                <a:solidFill>
                  <a:prstClr val="black"/>
                </a:solidFill>
                <a:latin typeface="Times New Roman" panose="02020603050405020304" pitchFamily="18" charset="0"/>
              </a:rPr>
              <a:t>HF threshold, frequency </a:t>
            </a:r>
          </a:p>
          <a:p>
            <a:pPr fontAlgn="base">
              <a:spcBef>
                <a:spcPct val="0"/>
              </a:spcBef>
              <a:spcAft>
                <a:spcPct val="0"/>
              </a:spcAft>
            </a:pPr>
            <a:r>
              <a:rPr lang="en-GB" altLang="en-US" sz="1600" b="1">
                <a:solidFill>
                  <a:prstClr val="black"/>
                </a:solidFill>
                <a:latin typeface="Times New Roman" panose="02020603050405020304" pitchFamily="18" charset="0"/>
              </a:rPr>
              <a:t>   </a:t>
            </a:r>
            <a:endParaRPr lang="en-GB" altLang="en-US" sz="1600">
              <a:solidFill>
                <a:prstClr val="black"/>
              </a:solidFill>
              <a:latin typeface="Times New Roman" panose="02020603050405020304" pitchFamily="18" charset="0"/>
            </a:endParaRPr>
          </a:p>
        </p:txBody>
      </p:sp>
      <p:sp>
        <p:nvSpPr>
          <p:cNvPr id="29715" name="Rectangle 19"/>
          <p:cNvSpPr>
            <a:spLocks noChangeArrowheads="1"/>
          </p:cNvSpPr>
          <p:nvPr/>
        </p:nvSpPr>
        <p:spPr bwMode="auto">
          <a:xfrm>
            <a:off x="5303839" y="1412876"/>
            <a:ext cx="18002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GB" altLang="en-US" sz="1600" b="1">
                <a:solidFill>
                  <a:srgbClr val="1F497D"/>
                </a:solidFill>
                <a:latin typeface="Times New Roman" panose="02020603050405020304" pitchFamily="18" charset="0"/>
              </a:rPr>
              <a:t>Stress, anxiety and  life-style triggers</a:t>
            </a:r>
            <a:endParaRPr lang="en-GB" altLang="en-US" sz="1600">
              <a:solidFill>
                <a:srgbClr val="1F497D"/>
              </a:solidFill>
              <a:latin typeface="Times New Roman" panose="02020603050405020304" pitchFamily="18" charset="0"/>
            </a:endParaRPr>
          </a:p>
          <a:p>
            <a:pPr fontAlgn="base">
              <a:spcBef>
                <a:spcPct val="0"/>
              </a:spcBef>
              <a:spcAft>
                <a:spcPct val="0"/>
              </a:spcAft>
            </a:pPr>
            <a:endParaRPr lang="en-GB" altLang="en-US" sz="1600">
              <a:solidFill>
                <a:srgbClr val="1F497D"/>
              </a:solidFill>
              <a:latin typeface="Times New Roman" panose="02020603050405020304" pitchFamily="18" charset="0"/>
            </a:endParaRPr>
          </a:p>
        </p:txBody>
      </p:sp>
      <p:sp>
        <p:nvSpPr>
          <p:cNvPr id="29716" name="Line 20"/>
          <p:cNvSpPr>
            <a:spLocks noChangeShapeType="1"/>
          </p:cNvSpPr>
          <p:nvPr/>
        </p:nvSpPr>
        <p:spPr bwMode="auto">
          <a:xfrm>
            <a:off x="7162800" y="5257800"/>
            <a:ext cx="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17" name="Line 21"/>
          <p:cNvSpPr>
            <a:spLocks noChangeShapeType="1"/>
          </p:cNvSpPr>
          <p:nvPr/>
        </p:nvSpPr>
        <p:spPr bwMode="auto">
          <a:xfrm>
            <a:off x="7162800" y="4038600"/>
            <a:ext cx="990600" cy="76200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18" name="Line 22"/>
          <p:cNvSpPr>
            <a:spLocks noChangeShapeType="1"/>
          </p:cNvSpPr>
          <p:nvPr/>
        </p:nvSpPr>
        <p:spPr bwMode="auto">
          <a:xfrm flipH="1">
            <a:off x="4151313" y="3573463"/>
            <a:ext cx="144462"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cxnSp>
        <p:nvCxnSpPr>
          <p:cNvPr id="29719" name="AutoShape 23"/>
          <p:cNvCxnSpPr>
            <a:cxnSpLocks noChangeShapeType="1"/>
          </p:cNvCxnSpPr>
          <p:nvPr/>
        </p:nvCxnSpPr>
        <p:spPr bwMode="auto">
          <a:xfrm flipV="1">
            <a:off x="3432176" y="2060576"/>
            <a:ext cx="1509713" cy="777875"/>
          </a:xfrm>
          <a:prstGeom prst="straightConnector1">
            <a:avLst/>
          </a:prstGeom>
          <a:noFill/>
          <a:ln w="12700">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sp>
        <p:nvSpPr>
          <p:cNvPr id="29720" name="Text Box 24"/>
          <p:cNvSpPr txBox="1">
            <a:spLocks noChangeArrowheads="1"/>
          </p:cNvSpPr>
          <p:nvPr/>
        </p:nvSpPr>
        <p:spPr bwMode="auto">
          <a:xfrm>
            <a:off x="1031359" y="476250"/>
            <a:ext cx="90254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50000"/>
              </a:spcBef>
              <a:spcAft>
                <a:spcPct val="0"/>
              </a:spcAft>
            </a:pPr>
            <a:r>
              <a:rPr lang="en-GB" altLang="en-US" sz="2800" dirty="0">
                <a:solidFill>
                  <a:srgbClr val="000000"/>
                </a:solidFill>
                <a:latin typeface="+mn-lt"/>
              </a:rPr>
              <a:t>A cognitive behavioural model of menopausal symptoms</a:t>
            </a:r>
          </a:p>
        </p:txBody>
      </p:sp>
      <p:sp>
        <p:nvSpPr>
          <p:cNvPr id="29721" name="Line 25"/>
          <p:cNvSpPr>
            <a:spLocks noChangeShapeType="1"/>
          </p:cNvSpPr>
          <p:nvPr/>
        </p:nvSpPr>
        <p:spPr bwMode="auto">
          <a:xfrm>
            <a:off x="6096000" y="2420938"/>
            <a:ext cx="0" cy="360362"/>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
        <p:nvSpPr>
          <p:cNvPr id="29722" name="Line 26"/>
          <p:cNvSpPr>
            <a:spLocks noChangeShapeType="1"/>
          </p:cNvSpPr>
          <p:nvPr/>
        </p:nvSpPr>
        <p:spPr bwMode="auto">
          <a:xfrm>
            <a:off x="6024563" y="4365625"/>
            <a:ext cx="0" cy="503238"/>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lang="en-GB">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1818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4296" y="329184"/>
            <a:ext cx="6894576" cy="1783080"/>
          </a:xfrm>
        </p:spPr>
        <p:txBody>
          <a:bodyPr anchor="b">
            <a:normAutofit/>
          </a:bodyPr>
          <a:lstStyle/>
          <a:p>
            <a:r>
              <a:rPr lang="en-GB" sz="5400"/>
              <a:t>Mindfulness and Relaxation Exercises </a:t>
            </a:r>
          </a:p>
        </p:txBody>
      </p:sp>
      <p:pic>
        <p:nvPicPr>
          <p:cNvPr id="14" name="Picture 13" descr="Yoga mats in a room">
            <a:extLst>
              <a:ext uri="{FF2B5EF4-FFF2-40B4-BE49-F238E27FC236}">
                <a16:creationId xmlns:a16="http://schemas.microsoft.com/office/drawing/2014/main" id="{1A703B42-70D6-189C-03FB-BD14D2474B4A}"/>
              </a:ext>
            </a:extLst>
          </p:cNvPr>
          <p:cNvPicPr>
            <a:picLocks noChangeAspect="1"/>
          </p:cNvPicPr>
          <p:nvPr/>
        </p:nvPicPr>
        <p:blipFill rotWithShape="1">
          <a:blip r:embed="rId3"/>
          <a:srcRect l="29074" r="3148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296" y="2706624"/>
            <a:ext cx="6894576" cy="3483864"/>
          </a:xfrm>
        </p:spPr>
        <p:txBody>
          <a:bodyPr>
            <a:normAutofit/>
          </a:bodyPr>
          <a:lstStyle/>
          <a:p>
            <a:pPr marL="0" indent="0">
              <a:buNone/>
            </a:pPr>
            <a:r>
              <a:rPr lang="en-GB" sz="2200"/>
              <a:t>It is a good idea to build mindfulness and/or relaxation exercises into your daily routine – think proactive, not reactive – but they are also helpful when you’re feeling tense or anxious. </a:t>
            </a:r>
          </a:p>
          <a:p>
            <a:pPr marL="0" indent="0">
              <a:buNone/>
            </a:pPr>
            <a:endParaRPr lang="en-GB" sz="2200"/>
          </a:p>
          <a:p>
            <a:pPr marL="0" indent="0">
              <a:buNone/>
            </a:pPr>
            <a:r>
              <a:rPr lang="en-GB" sz="2200"/>
              <a:t>Examples; </a:t>
            </a:r>
          </a:p>
          <a:p>
            <a:r>
              <a:rPr lang="en-GB" sz="2200"/>
              <a:t>Progressive muscle relaxation </a:t>
            </a:r>
          </a:p>
          <a:p>
            <a:pPr marL="0" indent="0">
              <a:buNone/>
            </a:pPr>
            <a:endParaRPr lang="en-GB" sz="2200"/>
          </a:p>
          <a:p>
            <a:r>
              <a:rPr lang="en-GB" sz="2200"/>
              <a:t>Safe place imagery </a:t>
            </a:r>
          </a:p>
          <a:p>
            <a:pPr marL="0" indent="0">
              <a:buNone/>
            </a:pPr>
            <a:endParaRPr lang="en-GB" sz="2200"/>
          </a:p>
          <a:p>
            <a:pPr marL="0" indent="0">
              <a:buNone/>
            </a:pPr>
            <a:endParaRPr lang="en-GB" sz="2200"/>
          </a:p>
        </p:txBody>
      </p:sp>
    </p:spTree>
    <p:extLst>
      <p:ext uri="{BB962C8B-B14F-4D97-AF65-F5344CB8AC3E}">
        <p14:creationId xmlns:p14="http://schemas.microsoft.com/office/powerpoint/2010/main" val="194443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841248" y="548640"/>
            <a:ext cx="3600860" cy="5431536"/>
          </a:xfrm>
        </p:spPr>
        <p:txBody>
          <a:bodyPr>
            <a:normAutofit/>
          </a:bodyPr>
          <a:lstStyle/>
          <a:p>
            <a:r>
              <a:rPr lang="en-GB" sz="5400"/>
              <a:t>What can we do to support ourselves and colleagues?</a:t>
            </a:r>
            <a:br>
              <a:rPr lang="en-GB" sz="5400"/>
            </a:br>
            <a:endParaRPr lang="en-GB" sz="5400"/>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7"/>
          <p:cNvSpPr>
            <a:spLocks noGrp="1"/>
          </p:cNvSpPr>
          <p:nvPr>
            <p:ph idx="1"/>
          </p:nvPr>
        </p:nvSpPr>
        <p:spPr>
          <a:xfrm>
            <a:off x="5126418" y="552091"/>
            <a:ext cx="6224335" cy="5431536"/>
          </a:xfrm>
        </p:spPr>
        <p:txBody>
          <a:bodyPr anchor="ctr">
            <a:normAutofit/>
          </a:bodyPr>
          <a:lstStyle/>
          <a:p>
            <a:pPr marL="285750" indent="-285750"/>
            <a:r>
              <a:rPr lang="en-GB" sz="1700" dirty="0"/>
              <a:t>Talk about it! Learn more about it and raise awareness with others</a:t>
            </a:r>
          </a:p>
          <a:p>
            <a:pPr marL="285750" indent="-285750"/>
            <a:r>
              <a:rPr lang="en-GB" sz="1700" dirty="0"/>
              <a:t>Be sensitive to others – some may feel comfortable talking about this, other won’t – be respectful</a:t>
            </a:r>
          </a:p>
          <a:p>
            <a:pPr marL="285750" indent="-285750"/>
            <a:r>
              <a:rPr lang="en-GB" sz="1700" dirty="0"/>
              <a:t>Ensure colleagues have control over their working environment wherever possible to include the temperature and flexible breaks</a:t>
            </a:r>
          </a:p>
          <a:p>
            <a:pPr marL="285750" indent="-285750"/>
            <a:r>
              <a:rPr lang="en-GB" sz="1700" dirty="0"/>
              <a:t>Ensure toilet and sanitary access is good at all times</a:t>
            </a:r>
          </a:p>
          <a:p>
            <a:pPr marL="285750" indent="-285750"/>
            <a:r>
              <a:rPr lang="en-GB" sz="1700" dirty="0"/>
              <a:t>Provide access to fans and good ventilation</a:t>
            </a:r>
          </a:p>
          <a:p>
            <a:pPr marL="285750" indent="-285750"/>
            <a:r>
              <a:rPr lang="en-GB" sz="1700" dirty="0"/>
              <a:t>Encourage all staff to take exercise during breaks to access fresh air and sunlight</a:t>
            </a:r>
          </a:p>
          <a:p>
            <a:pPr marL="285750" indent="-285750"/>
            <a:r>
              <a:rPr lang="en-GB" sz="1700" dirty="0"/>
              <a:t>Uniforms –  where these are required are they made of natural fibres and sufficiently loose fitting?</a:t>
            </a:r>
          </a:p>
          <a:p>
            <a:pPr marL="285750" indent="-285750"/>
            <a:r>
              <a:rPr lang="en-GB" sz="1700" dirty="0"/>
              <a:t>Workstation design – avoid restricted positions </a:t>
            </a:r>
          </a:p>
          <a:p>
            <a:pPr marL="285750" indent="-285750"/>
            <a:r>
              <a:rPr lang="en-GB" sz="1700" dirty="0"/>
              <a:t>Be mindful of workplace temperatures – a woman’s body temperature can rise by up to 5 degrees during a hot flush</a:t>
            </a:r>
          </a:p>
          <a:p>
            <a:pPr marL="285750" indent="-285750"/>
            <a:r>
              <a:rPr lang="en-GB" sz="1700" dirty="0"/>
              <a:t>Seek support</a:t>
            </a:r>
          </a:p>
          <a:p>
            <a:endParaRPr lang="en-GB" sz="1700" dirty="0"/>
          </a:p>
        </p:txBody>
      </p:sp>
      <p:sp>
        <p:nvSpPr>
          <p:cNvPr id="3" name="Rectangle 2"/>
          <p:cNvSpPr/>
          <p:nvPr/>
        </p:nvSpPr>
        <p:spPr>
          <a:xfrm>
            <a:off x="2351314" y="1927668"/>
            <a:ext cx="7489372" cy="723275"/>
          </a:xfrm>
          <a:prstGeom prst="rect">
            <a:avLst/>
          </a:prstGeom>
        </p:spPr>
        <p:txBody>
          <a:bodyPr wrap="square">
            <a:spAutoFit/>
          </a:bodyPr>
          <a:lstStyle/>
          <a:p>
            <a:pPr marL="285750" indent="-285750">
              <a:spcAft>
                <a:spcPts val="600"/>
              </a:spcAft>
              <a:buFont typeface="Arial" panose="020B0604020202020204" pitchFamily="34" charset="0"/>
              <a:buChar char="•"/>
            </a:pPr>
            <a:endParaRPr lang="en-GB"/>
          </a:p>
          <a:p>
            <a:pPr marL="285750" indent="-285750">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371618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105" y="802955"/>
            <a:ext cx="4977976" cy="1454051"/>
          </a:xfrm>
        </p:spPr>
        <p:txBody>
          <a:bodyPr>
            <a:normAutofit/>
          </a:bodyPr>
          <a:lstStyle/>
          <a:p>
            <a:r>
              <a:rPr lang="en-GB" sz="3600" dirty="0">
                <a:solidFill>
                  <a:schemeClr val="tx2"/>
                </a:solidFill>
              </a:rPr>
              <a:t>Take home points</a:t>
            </a:r>
          </a:p>
        </p:txBody>
      </p:sp>
      <p:pic>
        <p:nvPicPr>
          <p:cNvPr id="7" name="Graphic 6" descr="Open Hand with Plant">
            <a:extLst>
              <a:ext uri="{FF2B5EF4-FFF2-40B4-BE49-F238E27FC236}">
                <a16:creationId xmlns:a16="http://schemas.microsoft.com/office/drawing/2014/main" id="{5D7CCDA0-4E2D-9DCE-015B-B9C4F2B82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6951" y="1793846"/>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pPr marL="0" indent="0">
              <a:buNone/>
            </a:pPr>
            <a:r>
              <a:rPr lang="en-GB" sz="1800" dirty="0">
                <a:solidFill>
                  <a:schemeClr val="tx2"/>
                </a:solidFill>
              </a:rPr>
              <a:t>Normal, natural and reasonable </a:t>
            </a:r>
          </a:p>
          <a:p>
            <a:pPr marL="0" indent="0">
              <a:buNone/>
            </a:pPr>
            <a:r>
              <a:rPr lang="en-GB" sz="1800" dirty="0">
                <a:solidFill>
                  <a:schemeClr val="tx2"/>
                </a:solidFill>
              </a:rPr>
              <a:t>Empowerment in naturally increasing “feel good” hormones</a:t>
            </a:r>
          </a:p>
          <a:p>
            <a:pPr marL="0" indent="0">
              <a:buNone/>
            </a:pPr>
            <a:r>
              <a:rPr lang="en-GB" sz="1800" dirty="0">
                <a:solidFill>
                  <a:schemeClr val="tx2"/>
                </a:solidFill>
              </a:rPr>
              <a:t>Importance of adjustment</a:t>
            </a:r>
          </a:p>
          <a:p>
            <a:pPr marL="0" indent="0">
              <a:buNone/>
            </a:pPr>
            <a:r>
              <a:rPr lang="en-GB" sz="1800" dirty="0">
                <a:solidFill>
                  <a:schemeClr val="tx2"/>
                </a:solidFill>
              </a:rPr>
              <a:t>Research isn't all negative</a:t>
            </a:r>
          </a:p>
          <a:p>
            <a:pPr marL="0" indent="0">
              <a:buNone/>
            </a:pPr>
            <a:r>
              <a:rPr lang="en-GB" sz="1800" dirty="0">
                <a:solidFill>
                  <a:schemeClr val="tx2"/>
                </a:solidFill>
              </a:rPr>
              <a:t>Support is available</a:t>
            </a:r>
          </a:p>
          <a:p>
            <a:pPr marL="0" indent="0">
              <a:buNone/>
            </a:pPr>
            <a:r>
              <a:rPr lang="en-GB" sz="1800" dirty="0">
                <a:solidFill>
                  <a:schemeClr val="tx2"/>
                </a:solidFill>
              </a:rPr>
              <a:t> </a:t>
            </a:r>
          </a:p>
          <a:p>
            <a:pPr marL="0" indent="0">
              <a:buNone/>
            </a:pPr>
            <a:endParaRPr lang="en-GB" sz="1800" dirty="0">
              <a:solidFill>
                <a:schemeClr val="tx2"/>
              </a:solidFill>
            </a:endParaRPr>
          </a:p>
          <a:p>
            <a:pPr marL="0" indent="0">
              <a:buNone/>
            </a:pPr>
            <a:endParaRPr lang="en-GB" sz="18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2603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ADCAF8-8823-4E89-8612-21029831A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CA07B2-0819-4B62-9425-7A52BBDD70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6" name="Group 25">
            <a:extLst>
              <a:ext uri="{FF2B5EF4-FFF2-40B4-BE49-F238E27FC236}">
                <a16:creationId xmlns:a16="http://schemas.microsoft.com/office/drawing/2014/main" id="{DA02BEE4-A5D4-40AF-882D-49D34B086FF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27" name="Freeform: Shape 26">
              <a:extLst>
                <a:ext uri="{FF2B5EF4-FFF2-40B4-BE49-F238E27FC236}">
                  <a16:creationId xmlns:a16="http://schemas.microsoft.com/office/drawing/2014/main" id="{0F5843EB-154F-4459-8954-BB1DF64BBD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5905135-55D9-431B-8D5A-4C5C92B1FE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9B732812-A0BB-4324-B390-DFEF26C109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01FEC055-6F76-4E20-BC93-76C2F58EAF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5A7FF51F-3820-41BE-8690-7E758ECFA7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85EAD889-EA4D-485F-BA9C-F6473A4329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Aims/hopes</a:t>
            </a:r>
          </a:p>
        </p:txBody>
      </p:sp>
    </p:spTree>
    <p:extLst>
      <p:ext uri="{BB962C8B-B14F-4D97-AF65-F5344CB8AC3E}">
        <p14:creationId xmlns:p14="http://schemas.microsoft.com/office/powerpoint/2010/main" val="358772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CBT for menopausal symptoms - books</a:t>
            </a:r>
          </a:p>
        </p:txBody>
      </p:sp>
      <p:sp>
        <p:nvSpPr>
          <p:cNvPr id="3" name="Content Placeholder 2"/>
          <p:cNvSpPr>
            <a:spLocks noGrp="1"/>
          </p:cNvSpPr>
          <p:nvPr>
            <p:ph idx="1"/>
          </p:nvPr>
        </p:nvSpPr>
        <p:spPr/>
        <p:txBody>
          <a:bodyPr numCol="2"/>
          <a:lstStyle/>
          <a:p>
            <a:pPr marL="0" indent="0">
              <a:buNone/>
            </a:pPr>
            <a:r>
              <a:rPr lang="en-GB" sz="2400" b="1" dirty="0"/>
              <a:t>Living Well Through The Menopause: </a:t>
            </a:r>
          </a:p>
          <a:p>
            <a:pPr marL="0" indent="0">
              <a:buNone/>
            </a:pPr>
            <a:r>
              <a:rPr lang="en-GB" sz="2400" b="1" dirty="0"/>
              <a:t>An evidence-based cognitive behavioural guide. </a:t>
            </a:r>
            <a:r>
              <a:rPr lang="en-GB" sz="2400" dirty="0"/>
              <a:t>Paperback by Myra Hunter and Melanie Smith </a:t>
            </a:r>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400050" lvl="1" indent="0">
              <a:buNone/>
            </a:pPr>
            <a:r>
              <a:rPr lang="en-GB" sz="2400" b="1" dirty="0"/>
              <a:t>The Complete Guide to the Menopause: Your Toolkit to Take Control and Achieve Life-Long Health. </a:t>
            </a:r>
            <a:r>
              <a:rPr lang="en-GB" sz="2400" dirty="0"/>
              <a:t>Paperback by </a:t>
            </a:r>
            <a:r>
              <a:rPr lang="en-GB" sz="2400" dirty="0" err="1"/>
              <a:t>Annice</a:t>
            </a:r>
            <a:r>
              <a:rPr lang="en-GB" sz="2400" dirty="0"/>
              <a:t> Mukherjee </a:t>
            </a:r>
          </a:p>
          <a:p>
            <a:pPr marL="0" indent="0">
              <a:buNone/>
            </a:pPr>
            <a:endParaRPr lang="en-GB" sz="2400" dirty="0"/>
          </a:p>
          <a:p>
            <a:endParaRPr lang="en-GB" sz="2400" dirty="0"/>
          </a:p>
        </p:txBody>
      </p:sp>
      <p:pic>
        <p:nvPicPr>
          <p:cNvPr id="10" name="Picture 9"/>
          <p:cNvPicPr>
            <a:picLocks noChangeAspect="1"/>
          </p:cNvPicPr>
          <p:nvPr/>
        </p:nvPicPr>
        <p:blipFill>
          <a:blip r:embed="rId2"/>
          <a:stretch>
            <a:fillRect/>
          </a:stretch>
        </p:blipFill>
        <p:spPr>
          <a:xfrm>
            <a:off x="2377541" y="3388532"/>
            <a:ext cx="2098766" cy="3228873"/>
          </a:xfrm>
          <a:prstGeom prst="rect">
            <a:avLst/>
          </a:prstGeom>
        </p:spPr>
      </p:pic>
      <p:pic>
        <p:nvPicPr>
          <p:cNvPr id="11" name="Picture 10"/>
          <p:cNvPicPr>
            <a:picLocks noChangeAspect="1"/>
          </p:cNvPicPr>
          <p:nvPr/>
        </p:nvPicPr>
        <p:blipFill>
          <a:blip r:embed="rId3"/>
          <a:stretch>
            <a:fillRect/>
          </a:stretch>
        </p:blipFill>
        <p:spPr>
          <a:xfrm>
            <a:off x="7417081" y="3353711"/>
            <a:ext cx="2152221" cy="3298513"/>
          </a:xfrm>
          <a:prstGeom prst="rect">
            <a:avLst/>
          </a:prstGeom>
        </p:spPr>
      </p:pic>
    </p:spTree>
    <p:extLst>
      <p:ext uri="{BB962C8B-B14F-4D97-AF65-F5344CB8AC3E}">
        <p14:creationId xmlns:p14="http://schemas.microsoft.com/office/powerpoint/2010/main" val="406407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2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790224" y="643467"/>
            <a:ext cx="10611552" cy="5571066"/>
          </a:xfrm>
          <a:prstGeom prst="rect">
            <a:avLst/>
          </a:prstGeom>
        </p:spPr>
      </p:pic>
    </p:spTree>
    <p:extLst>
      <p:ext uri="{BB962C8B-B14F-4D97-AF65-F5344CB8AC3E}">
        <p14:creationId xmlns:p14="http://schemas.microsoft.com/office/powerpoint/2010/main" val="1839325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27FF362-FC97-4BF5-949B-D4ADFA26E4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extBox 1"/>
          <p:cNvSpPr txBox="1"/>
          <p:nvPr/>
        </p:nvSpPr>
        <p:spPr>
          <a:xfrm>
            <a:off x="841246" y="673770"/>
            <a:ext cx="3644489" cy="241448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000" kern="1200">
                <a:solidFill>
                  <a:srgbClr val="FFFFFF"/>
                </a:solidFill>
                <a:latin typeface="+mj-lt"/>
                <a:ea typeface="+mj-ea"/>
                <a:cs typeface="+mj-cs"/>
              </a:rPr>
              <a:t>Other helpful sources of information…</a:t>
            </a:r>
          </a:p>
        </p:txBody>
      </p:sp>
      <p:sp>
        <p:nvSpPr>
          <p:cNvPr id="4" name="Rectangle 3"/>
          <p:cNvSpPr/>
          <p:nvPr/>
        </p:nvSpPr>
        <p:spPr>
          <a:xfrm>
            <a:off x="6095999" y="882315"/>
            <a:ext cx="5254754" cy="52946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b="1"/>
              <a:t>Learn more about healthy eating for women</a:t>
            </a:r>
          </a:p>
          <a:p>
            <a:pPr marL="285750" indent="-228600">
              <a:lnSpc>
                <a:spcPct val="90000"/>
              </a:lnSpc>
              <a:spcAft>
                <a:spcPts val="600"/>
              </a:spcAft>
              <a:buFont typeface="Arial" panose="020B0604020202020204" pitchFamily="34" charset="0"/>
              <a:buChar char="•"/>
            </a:pPr>
            <a:r>
              <a:rPr lang="en-US" sz="1500"/>
              <a:t>https://www.bbcgoodfood.com/howto/guide/balanced-diet-women</a:t>
            </a:r>
          </a:p>
          <a:p>
            <a:pPr marL="285750" indent="-228600">
              <a:lnSpc>
                <a:spcPct val="90000"/>
              </a:lnSpc>
              <a:spcAft>
                <a:spcPts val="600"/>
              </a:spcAft>
              <a:buFont typeface="Arial" panose="020B0604020202020204" pitchFamily="34" charset="0"/>
              <a:buChar char="•"/>
            </a:pPr>
            <a:r>
              <a:rPr lang="en-US" sz="1500"/>
              <a:t>https://www.nhs.uk/live-well/eat-well/eight-tips-for-healthy-eating/ </a:t>
            </a:r>
          </a:p>
          <a:p>
            <a:pPr marL="285750"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b="1"/>
              <a:t>Mindfulness techniques in the workplace:</a:t>
            </a:r>
          </a:p>
          <a:p>
            <a:pPr marL="285750" indent="-228600">
              <a:lnSpc>
                <a:spcPct val="90000"/>
              </a:lnSpc>
              <a:spcAft>
                <a:spcPts val="600"/>
              </a:spcAft>
              <a:buFont typeface="Arial" panose="020B0604020202020204" pitchFamily="34" charset="0"/>
              <a:buChar char="•"/>
            </a:pPr>
            <a:r>
              <a:rPr lang="en-US" sz="1500"/>
              <a:t>https://www.personneltoday.com/hr/how-practising-mindfulness-in-the-workplace-can-boost-productivity/ </a:t>
            </a:r>
          </a:p>
          <a:p>
            <a:pPr marL="285750" indent="-228600">
              <a:lnSpc>
                <a:spcPct val="90000"/>
              </a:lnSpc>
              <a:spcAft>
                <a:spcPts val="600"/>
              </a:spcAft>
              <a:buFont typeface="Arial" panose="020B0604020202020204" pitchFamily="34" charset="0"/>
              <a:buChar char="•"/>
            </a:pPr>
            <a:r>
              <a:rPr lang="en-US" sz="1500"/>
              <a:t>https://www.mindful.org/10-ways-mindful-work/ </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r>
              <a:rPr lang="en-US" sz="1500" b="1"/>
              <a:t>More info on Menopause, PMS, PMDD and Endometriosis</a:t>
            </a:r>
          </a:p>
          <a:p>
            <a:pPr marL="285750" indent="-228600">
              <a:lnSpc>
                <a:spcPct val="90000"/>
              </a:lnSpc>
              <a:spcAft>
                <a:spcPts val="600"/>
              </a:spcAft>
              <a:buFont typeface="Arial" panose="020B0604020202020204" pitchFamily="34" charset="0"/>
              <a:buChar char="•"/>
            </a:pPr>
            <a:r>
              <a:rPr lang="en-US" sz="1500"/>
              <a:t>PMS: https://www.nhs.uk/conditions/pre-menstrual-syndrome/ </a:t>
            </a:r>
          </a:p>
          <a:p>
            <a:pPr marL="285750" indent="-228600">
              <a:lnSpc>
                <a:spcPct val="90000"/>
              </a:lnSpc>
              <a:spcAft>
                <a:spcPts val="600"/>
              </a:spcAft>
              <a:buFont typeface="Arial" panose="020B0604020202020204" pitchFamily="34" charset="0"/>
              <a:buChar char="•"/>
            </a:pPr>
            <a:r>
              <a:rPr lang="en-US" sz="1500"/>
              <a:t>PMDD: https://www.mind.org.uk/information-support/types-of-mental-health-problems/premenstrual-dysphoric-disorder-pmdd/#.W5d64uSWy71 </a:t>
            </a:r>
          </a:p>
          <a:p>
            <a:pPr marL="285750" indent="-228600">
              <a:lnSpc>
                <a:spcPct val="90000"/>
              </a:lnSpc>
              <a:spcAft>
                <a:spcPts val="600"/>
              </a:spcAft>
              <a:buFont typeface="Arial" panose="020B0604020202020204" pitchFamily="34" charset="0"/>
              <a:buChar char="•"/>
            </a:pPr>
            <a:r>
              <a:rPr lang="en-US" sz="1500"/>
              <a:t>Endometriosis UK: https://www.endometriosis-uk.org/  </a:t>
            </a:r>
          </a:p>
          <a:p>
            <a:pPr marL="285750" indent="-228600">
              <a:lnSpc>
                <a:spcPct val="90000"/>
              </a:lnSpc>
              <a:spcAft>
                <a:spcPts val="600"/>
              </a:spcAft>
              <a:buFont typeface="Arial" panose="020B0604020202020204" pitchFamily="34" charset="0"/>
              <a:buChar char="•"/>
            </a:pPr>
            <a:r>
              <a:rPr lang="en-US" sz="1500"/>
              <a:t>Endometriosis Helpline: 0808 808 2227</a:t>
            </a:r>
          </a:p>
          <a:p>
            <a:pPr indent="-228600">
              <a:lnSpc>
                <a:spcPct val="90000"/>
              </a:lnSpc>
              <a:spcAft>
                <a:spcPts val="600"/>
              </a:spcAft>
              <a:buFont typeface="Arial" panose="020B0604020202020204" pitchFamily="34" charset="0"/>
              <a:buChar char="•"/>
            </a:pPr>
            <a:endParaRPr lang="en-US" sz="1500"/>
          </a:p>
          <a:p>
            <a:pPr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a:p>
            <a:pPr marL="285750" indent="-228600">
              <a:lnSpc>
                <a:spcPct val="90000"/>
              </a:lnSpc>
              <a:spcAft>
                <a:spcPts val="600"/>
              </a:spcAft>
              <a:buFont typeface="Arial" panose="020B0604020202020204" pitchFamily="34" charset="0"/>
              <a:buChar char="•"/>
            </a:pPr>
            <a:endParaRPr lang="en-US" sz="1500"/>
          </a:p>
        </p:txBody>
      </p:sp>
      <p:sp>
        <p:nvSpPr>
          <p:cNvPr id="3" name="Rectangle 2"/>
          <p:cNvSpPr/>
          <p:nvPr/>
        </p:nvSpPr>
        <p:spPr>
          <a:xfrm>
            <a:off x="2313213" y="1801335"/>
            <a:ext cx="7489372" cy="723275"/>
          </a:xfrm>
          <a:prstGeom prst="rect">
            <a:avLst/>
          </a:prstGeom>
        </p:spPr>
        <p:txBody>
          <a:bodyPr wrap="square">
            <a:spAutoFit/>
          </a:bodyPr>
          <a:lstStyle/>
          <a:p>
            <a:pPr marL="285750" indent="-285750">
              <a:spcAft>
                <a:spcPts val="600"/>
              </a:spcAft>
              <a:buFont typeface="Arial" panose="020B0604020202020204" pitchFamily="34" charset="0"/>
              <a:buChar char="•"/>
            </a:pPr>
            <a:endParaRPr lang="en-GB"/>
          </a:p>
          <a:p>
            <a:pPr marL="285750" indent="-285750">
              <a:spcAft>
                <a:spcPts val="600"/>
              </a:spcAft>
              <a:buFont typeface="Arial" panose="020B0604020202020204" pitchFamily="34" charset="0"/>
              <a:buChar char="•"/>
            </a:pPr>
            <a:endParaRPr lang="en-GB"/>
          </a:p>
        </p:txBody>
      </p:sp>
    </p:spTree>
    <p:extLst>
      <p:ext uri="{BB962C8B-B14F-4D97-AF65-F5344CB8AC3E}">
        <p14:creationId xmlns:p14="http://schemas.microsoft.com/office/powerpoint/2010/main" val="187800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590662" y="4267832"/>
            <a:ext cx="4805996" cy="1297115"/>
          </a:xfrm>
        </p:spPr>
        <p:txBody>
          <a:bodyPr anchor="t">
            <a:normAutofit/>
          </a:bodyPr>
          <a:lstStyle/>
          <a:p>
            <a:pPr algn="l"/>
            <a:r>
              <a:rPr lang="en-GB" sz="4000">
                <a:solidFill>
                  <a:schemeClr val="tx2"/>
                </a:solidFill>
              </a:rPr>
              <a:t>Thank you</a:t>
            </a:r>
          </a:p>
        </p:txBody>
      </p:sp>
      <p:sp>
        <p:nvSpPr>
          <p:cNvPr id="5" name="Subtitle 4"/>
          <p:cNvSpPr>
            <a:spLocks noGrp="1"/>
          </p:cNvSpPr>
          <p:nvPr>
            <p:ph type="subTitle" idx="1"/>
          </p:nvPr>
        </p:nvSpPr>
        <p:spPr>
          <a:xfrm>
            <a:off x="6590966" y="3428999"/>
            <a:ext cx="4805691" cy="838831"/>
          </a:xfrm>
        </p:spPr>
        <p:txBody>
          <a:bodyPr anchor="b">
            <a:normAutofit/>
          </a:bodyPr>
          <a:lstStyle/>
          <a:p>
            <a:pPr algn="l"/>
            <a:r>
              <a:rPr lang="en-GB" sz="2000" dirty="0">
                <a:solidFill>
                  <a:schemeClr val="tx2"/>
                </a:solidFill>
              </a:rPr>
              <a:t>laura.thompson@belfasttrust.hscni.net</a:t>
            </a:r>
          </a:p>
        </p:txBody>
      </p:sp>
      <p:pic>
        <p:nvPicPr>
          <p:cNvPr id="9" name="Graphic 8" descr="Smiling Face with No Fill">
            <a:extLst>
              <a:ext uri="{FF2B5EF4-FFF2-40B4-BE49-F238E27FC236}">
                <a16:creationId xmlns:a16="http://schemas.microsoft.com/office/drawing/2014/main" id="{72CAE08E-D890-E966-E91C-0A045B2D4C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486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par>
                                <p:cTn id="11" presetID="10" presetClass="entr" presetSubtype="0" fill="hold" nodeType="withEffect">
                                  <p:stCondLst>
                                    <p:cond delay="500"/>
                                  </p:stCondLst>
                                  <p:iterate>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F3856E9-4239-4EE7-A372-FDCF4882FD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C9CDCF-90F8-42B0-BD0A-794C526880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8" name="Group 17">
            <a:extLst>
              <a:ext uri="{FF2B5EF4-FFF2-40B4-BE49-F238E27FC236}">
                <a16:creationId xmlns:a16="http://schemas.microsoft.com/office/drawing/2014/main" id="{C07D05FE-3FB8-4314-A050-9AB40814D71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9" name="Freeform: Shape 18">
              <a:extLst>
                <a:ext uri="{FF2B5EF4-FFF2-40B4-BE49-F238E27FC236}">
                  <a16:creationId xmlns:a16="http://schemas.microsoft.com/office/drawing/2014/main" id="{BDDC6C42-DDD5-4105-85F2-9C052563AE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FB95E12-4EF0-42F7-BCF9-AD31B4C8E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338F8B2-67A9-4086-9341-7705CAB6F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653AAAF-CCEF-494B-9366-16BB3815A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34B356D9-49C3-412F-8E03-AC9AE83716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itle 6"/>
          <p:cNvSpPr>
            <a:spLocks noGrp="1"/>
          </p:cNvSpPr>
          <p:nvPr>
            <p:ph type="title"/>
          </p:nvPr>
        </p:nvSpPr>
        <p:spPr>
          <a:xfrm>
            <a:off x="804672" y="2023236"/>
            <a:ext cx="3659777" cy="2820908"/>
          </a:xfrm>
        </p:spPr>
        <p:txBody>
          <a:bodyPr>
            <a:normAutofit/>
          </a:bodyPr>
          <a:lstStyle/>
          <a:p>
            <a:r>
              <a:rPr lang="en-GB" sz="4000">
                <a:solidFill>
                  <a:schemeClr val="tx2"/>
                </a:solidFill>
              </a:rPr>
              <a:t>Definitions</a:t>
            </a:r>
          </a:p>
        </p:txBody>
      </p:sp>
      <p:graphicFrame>
        <p:nvGraphicFramePr>
          <p:cNvPr id="10" name="Content Placeholder 7">
            <a:extLst>
              <a:ext uri="{FF2B5EF4-FFF2-40B4-BE49-F238E27FC236}">
                <a16:creationId xmlns:a16="http://schemas.microsoft.com/office/drawing/2014/main" id="{867D5EAA-C566-B560-1D9C-2A88FE4794CD}"/>
              </a:ext>
            </a:extLst>
          </p:cNvPr>
          <p:cNvGraphicFramePr>
            <a:graphicFrameLocks noGrp="1"/>
          </p:cNvGraphicFramePr>
          <p:nvPr>
            <p:ph idx="1"/>
            <p:extLst>
              <p:ext uri="{D42A27DB-BD31-4B8C-83A1-F6EECF244321}">
                <p14:modId xmlns:p14="http://schemas.microsoft.com/office/powerpoint/2010/main" val="214355810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39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r>
              <a:rPr lang="en-GB" sz="4000">
                <a:solidFill>
                  <a:schemeClr val="tx2"/>
                </a:solidFill>
              </a:rPr>
              <a:t>What the research says</a:t>
            </a:r>
          </a:p>
        </p:txBody>
      </p:sp>
      <p:graphicFrame>
        <p:nvGraphicFramePr>
          <p:cNvPr id="5" name="Content Placeholder 2">
            <a:extLst>
              <a:ext uri="{FF2B5EF4-FFF2-40B4-BE49-F238E27FC236}">
                <a16:creationId xmlns:a16="http://schemas.microsoft.com/office/drawing/2014/main" id="{24E5A90D-F504-1EE8-193C-AA0DE7B8EEF1}"/>
              </a:ext>
            </a:extLst>
          </p:cNvPr>
          <p:cNvGraphicFramePr>
            <a:graphicFrameLocks noGrp="1"/>
          </p:cNvGraphicFramePr>
          <p:nvPr>
            <p:ph idx="1"/>
            <p:extLst>
              <p:ext uri="{D42A27DB-BD31-4B8C-83A1-F6EECF244321}">
                <p14:modId xmlns:p14="http://schemas.microsoft.com/office/powerpoint/2010/main" val="1258599283"/>
              </p:ext>
            </p:extLst>
          </p:nvPr>
        </p:nvGraphicFramePr>
        <p:xfrm>
          <a:off x="5969876" y="458058"/>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047696" y="5833838"/>
            <a:ext cx="6096000" cy="923330"/>
          </a:xfrm>
          <a:prstGeom prst="rect">
            <a:avLst/>
          </a:prstGeom>
        </p:spPr>
        <p:txBody>
          <a:bodyPr>
            <a:spAutoFit/>
          </a:bodyPr>
          <a:lstStyle/>
          <a:p>
            <a:r>
              <a:rPr lang="en-GB" dirty="0"/>
              <a:t>Menopause symptoms does not work on a ‘one size fits all’ basis and all women will experience their symptoms differently, with some women not experiencing any at all </a:t>
            </a:r>
          </a:p>
        </p:txBody>
      </p:sp>
    </p:spTree>
    <p:extLst>
      <p:ext uri="{BB962C8B-B14F-4D97-AF65-F5344CB8AC3E}">
        <p14:creationId xmlns:p14="http://schemas.microsoft.com/office/powerpoint/2010/main" val="174687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44" y="209542"/>
            <a:ext cx="11687976" cy="1016654"/>
          </a:xfrm>
        </p:spPr>
        <p:txBody>
          <a:bodyPr>
            <a:normAutofit/>
          </a:bodyPr>
          <a:lstStyle/>
          <a:p>
            <a:pPr>
              <a:lnSpc>
                <a:spcPct val="90000"/>
              </a:lnSpc>
            </a:pPr>
            <a:r>
              <a:rPr lang="en-GB" sz="3600" dirty="0"/>
              <a:t>Understanding and addressing menopause symptoms</a:t>
            </a:r>
          </a:p>
        </p:txBody>
      </p:sp>
      <p:graphicFrame>
        <p:nvGraphicFramePr>
          <p:cNvPr id="4" name="Content Placeholder 3"/>
          <p:cNvGraphicFramePr>
            <a:graphicFrameLocks/>
          </p:cNvGraphicFramePr>
          <p:nvPr/>
        </p:nvGraphicFramePr>
        <p:xfrm>
          <a:off x="1814609" y="1667789"/>
          <a:ext cx="8397245" cy="4355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0178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GB" sz="3600">
                <a:solidFill>
                  <a:schemeClr val="tx2"/>
                </a:solidFill>
              </a:rPr>
              <a:t>NICE guidelines for treating menopause symptoms </a:t>
            </a:r>
          </a:p>
        </p:txBody>
      </p:sp>
      <p:sp>
        <p:nvSpPr>
          <p:cNvPr id="3" name="Content Placeholder 2"/>
          <p:cNvSpPr>
            <a:spLocks noGrp="1"/>
          </p:cNvSpPr>
          <p:nvPr>
            <p:ph idx="1"/>
          </p:nvPr>
        </p:nvSpPr>
        <p:spPr>
          <a:xfrm>
            <a:off x="5215811" y="95533"/>
            <a:ext cx="6671389" cy="6762465"/>
          </a:xfrm>
        </p:spPr>
        <p:txBody>
          <a:bodyPr anchor="ctr">
            <a:normAutofit/>
          </a:bodyPr>
          <a:lstStyle/>
          <a:p>
            <a:r>
              <a:rPr lang="en-GB" sz="1800" dirty="0">
                <a:solidFill>
                  <a:schemeClr val="tx2"/>
                </a:solidFill>
              </a:rPr>
              <a:t>Hormone replacement therapy (HRT) as a ‘first line’ treatment for vasomotor symptoms such as hot flushes and night sweats (HF/NS).</a:t>
            </a:r>
          </a:p>
          <a:p>
            <a:r>
              <a:rPr lang="en-GB" sz="1800" dirty="0">
                <a:solidFill>
                  <a:schemeClr val="tx2"/>
                </a:solidFill>
              </a:rPr>
              <a:t>Research evidence shows that CBT can help:</a:t>
            </a:r>
          </a:p>
          <a:p>
            <a:pPr lvl="1"/>
            <a:r>
              <a:rPr lang="en-GB" sz="1800" dirty="0">
                <a:solidFill>
                  <a:schemeClr val="tx2"/>
                </a:solidFill>
              </a:rPr>
              <a:t>Reduce frequency of hot flushes and night sweats</a:t>
            </a:r>
          </a:p>
          <a:p>
            <a:pPr lvl="1"/>
            <a:r>
              <a:rPr lang="en-GB" sz="1800" dirty="0">
                <a:solidFill>
                  <a:schemeClr val="tx2"/>
                </a:solidFill>
              </a:rPr>
              <a:t>Improve coping with HFNS (reduce HFNS problem rating)</a:t>
            </a:r>
          </a:p>
          <a:p>
            <a:pPr lvl="1"/>
            <a:r>
              <a:rPr lang="en-GB" sz="1800" dirty="0">
                <a:solidFill>
                  <a:schemeClr val="tx2"/>
                </a:solidFill>
              </a:rPr>
              <a:t>Improve sleep, depression and anxiety symptoms </a:t>
            </a:r>
          </a:p>
          <a:p>
            <a:r>
              <a:rPr lang="en-GB" sz="1800" dirty="0">
                <a:solidFill>
                  <a:schemeClr val="tx2"/>
                </a:solidFill>
              </a:rPr>
              <a:t>It also recommends menopause-specific cognitive behavioural therapy (CBT) should be considered for:</a:t>
            </a:r>
          </a:p>
          <a:p>
            <a:pPr lvl="1"/>
            <a:r>
              <a:rPr lang="en-GB" sz="1800" dirty="0">
                <a:solidFill>
                  <a:schemeClr val="tx2"/>
                </a:solidFill>
              </a:rPr>
              <a:t>women over 40 as an option for menopausal symptoms in addition to HRT </a:t>
            </a:r>
          </a:p>
          <a:p>
            <a:pPr lvl="1"/>
            <a:r>
              <a:rPr lang="en-GB" sz="1800" dirty="0">
                <a:solidFill>
                  <a:schemeClr val="tx2"/>
                </a:solidFill>
              </a:rPr>
              <a:t>or people for whom HRT is not advised</a:t>
            </a:r>
          </a:p>
          <a:p>
            <a:pPr lvl="1"/>
            <a:r>
              <a:rPr lang="en-GB" sz="1800" dirty="0">
                <a:solidFill>
                  <a:schemeClr val="tx2"/>
                </a:solidFill>
              </a:rPr>
              <a:t>or for those who prefer not to take HRT.</a:t>
            </a:r>
          </a:p>
        </p:txBody>
      </p:sp>
    </p:spTree>
    <p:extLst>
      <p:ext uri="{BB962C8B-B14F-4D97-AF65-F5344CB8AC3E}">
        <p14:creationId xmlns:p14="http://schemas.microsoft.com/office/powerpoint/2010/main" val="314638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C823D3-D619-407C-89E0-C6F6B1E7A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F8E3E-2FFA-4A0F-B3C7-E57ADDCFB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itle 6"/>
          <p:cNvSpPr>
            <a:spLocks noGrp="1"/>
          </p:cNvSpPr>
          <p:nvPr>
            <p:ph type="title"/>
          </p:nvPr>
        </p:nvSpPr>
        <p:spPr>
          <a:xfrm>
            <a:off x="974509" y="-254509"/>
            <a:ext cx="9833548" cy="1325563"/>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The psychological impact of HF/NS</a:t>
            </a:r>
          </a:p>
        </p:txBody>
      </p:sp>
      <p:grpSp>
        <p:nvGrpSpPr>
          <p:cNvPr id="16" name="Group 15">
            <a:extLst>
              <a:ext uri="{FF2B5EF4-FFF2-40B4-BE49-F238E27FC236}">
                <a16:creationId xmlns:a16="http://schemas.microsoft.com/office/drawing/2014/main" id="{33D939F1-7ABE-4D0E-946A-43F37F556A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7" name="Freeform: Shape 16">
              <a:extLst>
                <a:ext uri="{FF2B5EF4-FFF2-40B4-BE49-F238E27FC236}">
                  <a16:creationId xmlns:a16="http://schemas.microsoft.com/office/drawing/2014/main" id="{63FE0426-0FE4-451E-A8BB-08DA6A6AC2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A32F7E8-35B4-451F-AA07-AECF7CA1D5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1097796-C3C8-4772-9EBD-9F5CA368F5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C4BC137-BB50-4235-A83F-4B4EEE1590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74509" y="1522484"/>
            <a:ext cx="10503258" cy="421701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solidFill>
                  <a:schemeClr val="tx2"/>
                </a:solidFill>
              </a:rPr>
              <a:t>General stress, anxiety and depressed mood are associated with reduced coping with HF/NS</a:t>
            </a:r>
          </a:p>
          <a:p>
            <a:pPr marL="342900" indent="-228600">
              <a:lnSpc>
                <a:spcPct val="90000"/>
              </a:lnSpc>
              <a:spcAft>
                <a:spcPts val="600"/>
              </a:spcAft>
              <a:buFont typeface="Arial" panose="020B0604020202020204" pitchFamily="34" charset="0"/>
              <a:buChar char="•"/>
            </a:pPr>
            <a:r>
              <a:rPr lang="en-US" sz="2400" dirty="0">
                <a:solidFill>
                  <a:schemeClr val="tx2"/>
                </a:solidFill>
              </a:rPr>
              <a:t>50% of subjective hot flushes are associated with a trigger e.g. stress, temperature changes, hot drinks, alcohol </a:t>
            </a:r>
          </a:p>
          <a:p>
            <a:pPr marL="342900" indent="-228600">
              <a:lnSpc>
                <a:spcPct val="90000"/>
              </a:lnSpc>
              <a:spcAft>
                <a:spcPts val="600"/>
              </a:spcAft>
              <a:buFont typeface="Arial" panose="020B0604020202020204" pitchFamily="34" charset="0"/>
              <a:buChar char="•"/>
            </a:pPr>
            <a:r>
              <a:rPr lang="en-US" sz="2400" dirty="0">
                <a:solidFill>
                  <a:schemeClr val="tx2"/>
                </a:solidFill>
              </a:rPr>
              <a:t>Negative thoughts and beliefs about menopause and hot flushes associated with increased distress about symptoms:</a:t>
            </a:r>
          </a:p>
          <a:p>
            <a:pPr marL="914400" lvl="1" indent="-228600">
              <a:lnSpc>
                <a:spcPct val="90000"/>
              </a:lnSpc>
              <a:spcAft>
                <a:spcPts val="600"/>
              </a:spcAft>
              <a:buFont typeface="Arial" panose="020B0604020202020204" pitchFamily="34" charset="0"/>
              <a:buChar char="•"/>
            </a:pPr>
            <a:r>
              <a:rPr lang="en-US" sz="2400" b="1" i="0" u="none" strike="noStrike" baseline="0" dirty="0">
                <a:solidFill>
                  <a:schemeClr val="tx2"/>
                </a:solidFill>
              </a:rPr>
              <a:t>Shame or</a:t>
            </a:r>
            <a:r>
              <a:rPr lang="en-US" sz="2400" b="1" i="0" u="none" strike="noStrike" dirty="0">
                <a:solidFill>
                  <a:schemeClr val="tx2"/>
                </a:solidFill>
              </a:rPr>
              <a:t> </a:t>
            </a:r>
            <a:r>
              <a:rPr lang="en-US" sz="2400" b="1" i="0" u="none" strike="noStrike" baseline="0" dirty="0">
                <a:solidFill>
                  <a:schemeClr val="tx2"/>
                </a:solidFill>
              </a:rPr>
              <a:t>social embarrassment</a:t>
            </a:r>
            <a:r>
              <a:rPr lang="en-US" sz="2400" b="1" i="0" u="none" strike="noStrike" dirty="0">
                <a:solidFill>
                  <a:schemeClr val="tx2"/>
                </a:solidFill>
              </a:rPr>
              <a:t> </a:t>
            </a:r>
            <a:r>
              <a:rPr lang="en-US" sz="2400" dirty="0">
                <a:solidFill>
                  <a:schemeClr val="tx2"/>
                </a:solidFill>
              </a:rPr>
              <a:t>– </a:t>
            </a:r>
            <a:r>
              <a:rPr lang="en-US" sz="2400" i="1" dirty="0">
                <a:solidFill>
                  <a:schemeClr val="tx2"/>
                </a:solidFill>
              </a:rPr>
              <a:t>“</a:t>
            </a:r>
            <a:r>
              <a:rPr lang="en-US" sz="2400" b="0" i="1" u="none" strike="noStrike" baseline="0" dirty="0">
                <a:solidFill>
                  <a:schemeClr val="tx2"/>
                </a:solidFill>
              </a:rPr>
              <a:t>I’m over the hill”;</a:t>
            </a:r>
            <a:r>
              <a:rPr lang="en-US" sz="2400" b="0" i="1" u="none" strike="noStrike" dirty="0">
                <a:solidFill>
                  <a:schemeClr val="tx2"/>
                </a:solidFill>
              </a:rPr>
              <a:t> “I look terrible”</a:t>
            </a:r>
            <a:r>
              <a:rPr lang="en-US" sz="2400" i="1" dirty="0">
                <a:solidFill>
                  <a:schemeClr val="tx2"/>
                </a:solidFill>
              </a:rPr>
              <a:t>; </a:t>
            </a:r>
            <a:r>
              <a:rPr lang="en-US" sz="2400" b="0" i="1" u="none" strike="noStrike" dirty="0">
                <a:solidFill>
                  <a:schemeClr val="tx2"/>
                </a:solidFill>
              </a:rPr>
              <a:t>“Everyone is looking at me” </a:t>
            </a:r>
          </a:p>
          <a:p>
            <a:pPr marL="914400" lvl="1" indent="-228600">
              <a:lnSpc>
                <a:spcPct val="90000"/>
              </a:lnSpc>
              <a:spcAft>
                <a:spcPts val="600"/>
              </a:spcAft>
              <a:buFont typeface="Arial" panose="020B0604020202020204" pitchFamily="34" charset="0"/>
              <a:buChar char="•"/>
            </a:pPr>
            <a:r>
              <a:rPr lang="en-US" sz="2400" b="1" i="0" u="none" strike="noStrike" baseline="0" dirty="0">
                <a:solidFill>
                  <a:schemeClr val="tx2"/>
                </a:solidFill>
              </a:rPr>
              <a:t>Feeling out of control</a:t>
            </a:r>
            <a:r>
              <a:rPr lang="en-US" sz="2400" b="1" i="0" u="none" strike="noStrike" dirty="0">
                <a:solidFill>
                  <a:schemeClr val="tx2"/>
                </a:solidFill>
              </a:rPr>
              <a:t> </a:t>
            </a:r>
            <a:r>
              <a:rPr lang="en-US" sz="2400" dirty="0">
                <a:solidFill>
                  <a:schemeClr val="tx2"/>
                </a:solidFill>
              </a:rPr>
              <a:t>- </a:t>
            </a:r>
            <a:r>
              <a:rPr lang="en-US" sz="2400" b="0" i="1" u="none" strike="noStrike" baseline="0" dirty="0">
                <a:solidFill>
                  <a:schemeClr val="tx2"/>
                </a:solidFill>
              </a:rPr>
              <a:t>“Not again…!</a:t>
            </a:r>
            <a:r>
              <a:rPr lang="en-US" sz="2400" b="0" i="1" u="none" strike="noStrike" dirty="0">
                <a:solidFill>
                  <a:schemeClr val="tx2"/>
                </a:solidFill>
              </a:rPr>
              <a:t> This is out of control.. </a:t>
            </a:r>
            <a:r>
              <a:rPr lang="en-US" sz="2400" i="1" dirty="0">
                <a:solidFill>
                  <a:schemeClr val="tx2"/>
                </a:solidFill>
              </a:rPr>
              <a:t>My body is letting me down</a:t>
            </a:r>
            <a:r>
              <a:rPr lang="en-US" sz="2400" b="0" i="1" u="none" strike="noStrike" baseline="0" dirty="0">
                <a:solidFill>
                  <a:schemeClr val="tx2"/>
                </a:solidFill>
              </a:rPr>
              <a:t>”</a:t>
            </a:r>
            <a:r>
              <a:rPr lang="en-US" sz="2400" b="1" i="1" u="none" strike="noStrike" baseline="0" dirty="0">
                <a:solidFill>
                  <a:schemeClr val="tx2"/>
                </a:solidFill>
              </a:rPr>
              <a:t> </a:t>
            </a:r>
          </a:p>
          <a:p>
            <a:pPr marL="914400" lvl="1" indent="-228600">
              <a:lnSpc>
                <a:spcPct val="90000"/>
              </a:lnSpc>
              <a:spcAft>
                <a:spcPts val="600"/>
              </a:spcAft>
              <a:buFont typeface="Arial" panose="020B0604020202020204" pitchFamily="34" charset="0"/>
              <a:buChar char="•"/>
            </a:pPr>
            <a:r>
              <a:rPr lang="en-US" sz="2400" b="1" i="0" u="none" strike="noStrike" baseline="0" dirty="0">
                <a:solidFill>
                  <a:schemeClr val="tx2"/>
                </a:solidFill>
              </a:rPr>
              <a:t>Catastrophic thinking</a:t>
            </a:r>
            <a:r>
              <a:rPr lang="en-US" sz="2400" b="1" dirty="0">
                <a:solidFill>
                  <a:schemeClr val="tx2"/>
                </a:solidFill>
              </a:rPr>
              <a:t> </a:t>
            </a:r>
            <a:r>
              <a:rPr lang="en-US" sz="2400" dirty="0">
                <a:solidFill>
                  <a:schemeClr val="tx2"/>
                </a:solidFill>
              </a:rPr>
              <a:t>- </a:t>
            </a:r>
            <a:r>
              <a:rPr lang="en-US" sz="2400" b="0" i="1" u="none" strike="noStrike" baseline="0" dirty="0">
                <a:solidFill>
                  <a:schemeClr val="tx2"/>
                </a:solidFill>
              </a:rPr>
              <a:t>“</a:t>
            </a:r>
            <a:r>
              <a:rPr lang="en-US" sz="2400" i="1" dirty="0">
                <a:solidFill>
                  <a:schemeClr val="tx2"/>
                </a:solidFill>
              </a:rPr>
              <a:t>This </a:t>
            </a:r>
            <a:r>
              <a:rPr lang="en-US" sz="2400" b="0" i="1" u="none" strike="noStrike" baseline="0" dirty="0">
                <a:solidFill>
                  <a:schemeClr val="tx2"/>
                </a:solidFill>
              </a:rPr>
              <a:t>is awful and it will never get any better”</a:t>
            </a:r>
            <a:endParaRPr lang="en-US" sz="2400" i="1" dirty="0">
              <a:solidFill>
                <a:schemeClr val="tx2"/>
              </a:solidFill>
            </a:endParaRPr>
          </a:p>
        </p:txBody>
      </p:sp>
      <p:grpSp>
        <p:nvGrpSpPr>
          <p:cNvPr id="22" name="Group 21">
            <a:extLst>
              <a:ext uri="{FF2B5EF4-FFF2-40B4-BE49-F238E27FC236}">
                <a16:creationId xmlns:a16="http://schemas.microsoft.com/office/drawing/2014/main" id="{9DB3963A-4187-4A72-9DA4-CA6BADE2293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23" name="Freeform: Shape 22">
              <a:extLst>
                <a:ext uri="{FF2B5EF4-FFF2-40B4-BE49-F238E27FC236}">
                  <a16:creationId xmlns:a16="http://schemas.microsoft.com/office/drawing/2014/main" id="{2428E75E-001A-4568-B035-574F1303EF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4AC8CFC-1164-4525-82A0-25F75ADCF4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F35C856-5B70-4CA2-BB8F-A37197D8F9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50FD8B0-DE97-47B1-84ED-67A3BD00FE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838200" y="5837085"/>
            <a:ext cx="11158182" cy="646331"/>
          </a:xfrm>
          <a:prstGeom prst="rect">
            <a:avLst/>
          </a:prstGeom>
        </p:spPr>
        <p:txBody>
          <a:bodyPr wrap="square">
            <a:spAutoFit/>
          </a:bodyPr>
          <a:lstStyle/>
          <a:p>
            <a:pPr>
              <a:spcAft>
                <a:spcPts val="600"/>
              </a:spcAft>
            </a:pPr>
            <a:r>
              <a:rPr lang="en-GB" dirty="0"/>
              <a:t>Occurs at a time when there may be other life changes (e.g. parents’ ill health, bereavement, adolescent children, children leaving home, work demands).</a:t>
            </a:r>
            <a:endParaRPr lang="en-GB"/>
          </a:p>
        </p:txBody>
      </p:sp>
    </p:spTree>
    <p:extLst>
      <p:ext uri="{BB962C8B-B14F-4D97-AF65-F5344CB8AC3E}">
        <p14:creationId xmlns:p14="http://schemas.microsoft.com/office/powerpoint/2010/main" val="384327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804672" y="2023236"/>
            <a:ext cx="3659777" cy="2820908"/>
          </a:xfrm>
        </p:spPr>
        <p:txBody>
          <a:bodyPr>
            <a:normAutofit/>
          </a:bodyPr>
          <a:lstStyle/>
          <a:p>
            <a:pPr algn="ctr"/>
            <a:r>
              <a:rPr lang="en-GB" sz="4000" dirty="0">
                <a:solidFill>
                  <a:schemeClr val="tx2"/>
                </a:solidFill>
              </a:rPr>
              <a:t>What’s important/ </a:t>
            </a:r>
            <a:br>
              <a:rPr lang="en-GB" sz="4000" dirty="0">
                <a:solidFill>
                  <a:schemeClr val="tx2"/>
                </a:solidFill>
              </a:rPr>
            </a:br>
            <a:r>
              <a:rPr lang="en-GB" sz="4000" dirty="0">
                <a:solidFill>
                  <a:schemeClr val="tx2"/>
                </a:solidFill>
              </a:rPr>
              <a:t>What works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5436174"/>
              </p:ext>
            </p:extLst>
          </p:nvPr>
        </p:nvGraphicFramePr>
        <p:xfrm>
          <a:off x="5745707" y="354842"/>
          <a:ext cx="6114197" cy="629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15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1042546125"/>
              </p:ext>
            </p:extLst>
          </p:nvPr>
        </p:nvGraphicFramePr>
        <p:xfrm>
          <a:off x="1695668" y="462455"/>
          <a:ext cx="9161517" cy="6075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49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2001</Words>
  <Application>Microsoft Office PowerPoint</Application>
  <PresentationFormat>Widescreen</PresentationFormat>
  <Paragraphs>215</Paragraphs>
  <Slides>23</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Calibri Light</vt:lpstr>
      <vt:lpstr>Times New Roman</vt:lpstr>
      <vt:lpstr>Office Theme</vt:lpstr>
      <vt:lpstr>CBT for menopause symptoms</vt:lpstr>
      <vt:lpstr>Aims/hopes</vt:lpstr>
      <vt:lpstr>Definitions</vt:lpstr>
      <vt:lpstr>What the research says</vt:lpstr>
      <vt:lpstr>Understanding and addressing menopause symptoms</vt:lpstr>
      <vt:lpstr>NICE guidelines for treating menopause symptoms </vt:lpstr>
      <vt:lpstr>The psychological impact of HF/NS</vt:lpstr>
      <vt:lpstr>What’s important/  What works</vt:lpstr>
      <vt:lpstr>PowerPoint Presentation</vt:lpstr>
      <vt:lpstr>The CBT model</vt:lpstr>
      <vt:lpstr>Understanding hot flushes</vt:lpstr>
      <vt:lpstr>Understanding thinking patterns</vt:lpstr>
      <vt:lpstr>Thoughts, feelings, behaviours and physical reactions to hot flushes</vt:lpstr>
      <vt:lpstr>Enhancing sense of control (p161)</vt:lpstr>
      <vt:lpstr>Sleep (NS)  Sleep psychoeducation and hygiene  Managing worries about sleep Developing better sleep habits  Impact of lifestyle factor on sleep e.g. diet, exercise, drinking  Wind down routine Sleep scheduling Managing daytime tiredness </vt:lpstr>
      <vt:lpstr>PowerPoint Presentation</vt:lpstr>
      <vt:lpstr>Mindfulness and Relaxation Exercises </vt:lpstr>
      <vt:lpstr>What can we do to support ourselves and colleagues? </vt:lpstr>
      <vt:lpstr>Take home points</vt:lpstr>
      <vt:lpstr>CBT for menopausal symptoms - books</vt:lpstr>
      <vt:lpstr>PowerPoint Presentation</vt:lpstr>
      <vt:lpstr>PowerPoint Presentation</vt:lpstr>
      <vt:lpstr>Thank you</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Laura</dc:creator>
  <cp:lastModifiedBy>Thompson, Laura</cp:lastModifiedBy>
  <cp:revision>66</cp:revision>
  <cp:lastPrinted>2024-01-16T11:55:06Z</cp:lastPrinted>
  <dcterms:created xsi:type="dcterms:W3CDTF">2024-01-11T09:11:27Z</dcterms:created>
  <dcterms:modified xsi:type="dcterms:W3CDTF">2025-01-28T17:05:51Z</dcterms:modified>
</cp:coreProperties>
</file>