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6858000" cy="9906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F5C214"/>
    <a:srgbClr val="00A9C6"/>
    <a:srgbClr val="512661"/>
    <a:srgbClr val="00A3C2"/>
    <a:srgbClr val="2F3A56"/>
    <a:srgbClr val="2E3955"/>
    <a:srgbClr val="645E62"/>
    <a:srgbClr val="17D9D0"/>
    <a:srgbClr val="1BA8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82" d="100"/>
          <a:sy n="82" d="100"/>
        </p:scale>
        <p:origin x="1626" y="-1842"/>
      </p:cViewPr>
      <p:guideLst>
        <p:guide orient="horz" pos="309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3CCE-C0A1-4655-91C4-E74C8CE26FC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2FB9-59EB-4E3D-956C-8C2B719A3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437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3CCE-C0A1-4655-91C4-E74C8CE26FC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2FB9-59EB-4E3D-956C-8C2B719A3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879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3CCE-C0A1-4655-91C4-E74C8CE26FC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2FB9-59EB-4E3D-956C-8C2B719A3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42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3CCE-C0A1-4655-91C4-E74C8CE26FC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2FB9-59EB-4E3D-956C-8C2B719A3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67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3CCE-C0A1-4655-91C4-E74C8CE26FC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2FB9-59EB-4E3D-956C-8C2B719A3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364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3CCE-C0A1-4655-91C4-E74C8CE26FC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2FB9-59EB-4E3D-956C-8C2B719A3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296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3CCE-C0A1-4655-91C4-E74C8CE26FC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2FB9-59EB-4E3D-956C-8C2B719A3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37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3CCE-C0A1-4655-91C4-E74C8CE26FC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2FB9-59EB-4E3D-956C-8C2B719A3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02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3CCE-C0A1-4655-91C4-E74C8CE26FC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2FB9-59EB-4E3D-956C-8C2B719A3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426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3CCE-C0A1-4655-91C4-E74C8CE26FC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2FB9-59EB-4E3D-956C-8C2B719A3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19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3CCE-C0A1-4655-91C4-E74C8CE26FC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2FB9-59EB-4E3D-956C-8C2B719A3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08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C3CCE-C0A1-4655-91C4-E74C8CE26FCB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62FB9-59EB-4E3D-956C-8C2B719A3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331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forms.office.com/Pages/ResponsePage.aspx?id=3jCanNfYpEqWAEvnYl_2xQGUZTLzw_NMgnXR7lXYiopUQUROMUtHN1ZKVDhHWVE4T0hOMUNFQUkwWi4u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44852" y="6992149"/>
            <a:ext cx="3805873" cy="1585049"/>
          </a:xfrm>
          <a:prstGeom prst="rect">
            <a:avLst/>
          </a:prstGeom>
          <a:solidFill>
            <a:srgbClr val="7030A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82563">
              <a:spcAft>
                <a:spcPts val="0"/>
              </a:spcAft>
            </a:pPr>
            <a:r>
              <a:rPr lang="en-US" altLang="en-US" sz="900" b="1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altLang="en-US" sz="9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VIRTUAL COURSE DATES</a:t>
            </a:r>
          </a:p>
          <a:p>
            <a:pPr marL="182563">
              <a:spcAft>
                <a:spcPts val="0"/>
              </a:spcAft>
            </a:pPr>
            <a:r>
              <a:rPr lang="en-US" altLang="en-US" sz="1600" b="1" i="1" dirty="0">
                <a:solidFill>
                  <a:schemeClr val="bg1"/>
                </a:solidFill>
                <a:latin typeface="Calibri" panose="020F0502020204030204" pitchFamily="34" charset="0"/>
              </a:rPr>
              <a:t>(you must attend all 3 sessions):</a:t>
            </a:r>
          </a:p>
          <a:p>
            <a:pPr marL="446088" indent="-446088" algn="ctr">
              <a:spcAft>
                <a:spcPts val="0"/>
              </a:spcAft>
            </a:pPr>
            <a:endParaRPr lang="en-US" altLang="en-US" sz="8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446088" indent="-26352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Monday 22</a:t>
            </a:r>
            <a:r>
              <a:rPr lang="en-GB" sz="1600" b="1" baseline="30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nd</a:t>
            </a:r>
            <a:r>
              <a:rPr lang="en-GB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May 9:30am-1:30pm</a:t>
            </a:r>
          </a:p>
          <a:p>
            <a:pPr marL="446088" indent="-26352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Thursday 25</a:t>
            </a:r>
            <a:r>
              <a:rPr lang="en-GB" sz="1600" b="1" baseline="30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GB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May 9:30am-1:30pm</a:t>
            </a:r>
          </a:p>
          <a:p>
            <a:pPr marL="446088" indent="-26352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Friday </a:t>
            </a:r>
            <a:r>
              <a:rPr lang="en-GB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GB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6</a:t>
            </a:r>
            <a:r>
              <a:rPr lang="en-GB" sz="1600" b="1" baseline="30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GB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May 9:30am-1:30pm</a:t>
            </a:r>
            <a:endParaRPr lang="en-GB" sz="1600" b="1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8200" y="2425554"/>
            <a:ext cx="332438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2425" indent="-182563">
              <a:spcAft>
                <a:spcPts val="600"/>
              </a:spcAft>
            </a:pPr>
            <a:endParaRPr lang="en-GB" sz="9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63525" indent="-182563">
              <a:spcAft>
                <a:spcPts val="600"/>
              </a:spcAft>
            </a:pPr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</a:rPr>
              <a:t>COURSE CONTENT:</a:t>
            </a:r>
            <a:endParaRPr lang="en-GB" sz="16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63525" indent="-1825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What is meant by mental health/mental ill health?</a:t>
            </a:r>
            <a:endParaRPr lang="en-GB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63525" indent="-1825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Dealing with crisis situations such as suicidal behaviour, self-harm, panic attacks and acute psychotic behaviour</a:t>
            </a:r>
            <a:endParaRPr lang="en-GB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63525" indent="-1825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Recognising the signs and symptoms of common mental health problems including depression, anxiety disorders, psychosis and substance use disorders</a:t>
            </a:r>
            <a:endParaRPr lang="en-GB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63525" indent="-1825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Where and how to get help</a:t>
            </a:r>
            <a:endParaRPr lang="en-GB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63525" indent="-1825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Self-help strategies</a:t>
            </a:r>
            <a:b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GB" sz="6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2995" y="197708"/>
            <a:ext cx="6512009" cy="9527060"/>
          </a:xfrm>
          <a:prstGeom prst="rect">
            <a:avLst/>
          </a:prstGeom>
          <a:noFill/>
          <a:ln w="123825">
            <a:solidFill>
              <a:srgbClr val="00A9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72995" y="437300"/>
            <a:ext cx="651200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600" b="1" dirty="0" smtClean="0">
                <a:solidFill>
                  <a:srgbClr val="7030A0"/>
                </a:solidFill>
              </a:rPr>
              <a:t>Mental Health First Aid</a:t>
            </a:r>
            <a:endParaRPr lang="en-GB" sz="4600" b="1" dirty="0">
              <a:solidFill>
                <a:srgbClr val="7030A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4852" y="2720288"/>
            <a:ext cx="2693348" cy="4062651"/>
          </a:xfrm>
          <a:prstGeom prst="rect">
            <a:avLst/>
          </a:prstGeom>
          <a:gradFill flip="none" rotWithShape="1">
            <a:gsLst>
              <a:gs pos="0">
                <a:srgbClr val="00A9C6">
                  <a:tint val="66000"/>
                  <a:satMod val="160000"/>
                </a:srgbClr>
              </a:gs>
              <a:gs pos="50000">
                <a:srgbClr val="00A9C6">
                  <a:tint val="44500"/>
                  <a:satMod val="160000"/>
                </a:srgbClr>
              </a:gs>
              <a:gs pos="100000">
                <a:srgbClr val="00A9C6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pPr marL="85725">
              <a:spcBef>
                <a:spcPts val="600"/>
              </a:spcBef>
              <a:spcAft>
                <a:spcPts val="600"/>
              </a:spcAft>
            </a:pPr>
            <a:r>
              <a:rPr lang="en-GB" sz="1400" b="1" i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n-GB" sz="1400" b="1" i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1400" b="1" i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What </a:t>
            </a:r>
            <a:r>
              <a:rPr lang="en-GB" sz="1400" b="1" i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is Mental Health First Aid</a:t>
            </a:r>
            <a:r>
              <a:rPr lang="en-GB" sz="1400" b="1" i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  <a:br>
              <a:rPr lang="en-GB" sz="1400" b="1" i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14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n-GB" sz="14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1400" i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First </a:t>
            </a:r>
            <a:r>
              <a:rPr lang="en-GB" sz="1400" i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Aid as we known it is the help given to an injured person before medical treatment can be obtained. </a:t>
            </a:r>
            <a:endParaRPr lang="en-GB" sz="1400" i="1" dirty="0" smtClean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5725">
              <a:spcBef>
                <a:spcPts val="600"/>
              </a:spcBef>
              <a:spcAft>
                <a:spcPts val="600"/>
              </a:spcAft>
            </a:pPr>
            <a:r>
              <a:rPr lang="en-GB" sz="1400" i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Mental </a:t>
            </a:r>
            <a:r>
              <a:rPr lang="en-GB" sz="1400" i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Health First Aid differs only in that it is the help provided to a person developing a mental health problem or who is in a mental health crisis. </a:t>
            </a:r>
            <a:endParaRPr lang="en-GB" sz="1400" i="1" dirty="0" smtClean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5725">
              <a:spcBef>
                <a:spcPts val="600"/>
              </a:spcBef>
              <a:spcAft>
                <a:spcPts val="600"/>
              </a:spcAft>
            </a:pPr>
            <a:r>
              <a:rPr lang="en-GB" sz="1400" i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The </a:t>
            </a:r>
            <a:r>
              <a:rPr lang="en-GB" sz="1400" i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first aid is given until </a:t>
            </a:r>
            <a:r>
              <a:rPr lang="en-GB" sz="1400" i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appropriate </a:t>
            </a:r>
            <a:r>
              <a:rPr lang="en-GB" sz="1400" i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professional treatment is received or until the crisis resolves</a:t>
            </a:r>
            <a:r>
              <a:rPr lang="en-GB" sz="1400" i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br>
              <a:rPr lang="en-GB" sz="1400" i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GB" sz="1400" i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881" y="1188801"/>
            <a:ext cx="6532123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indent="-354013">
              <a:spcAft>
                <a:spcPts val="600"/>
              </a:spcAft>
              <a:buFont typeface="Symbol" panose="05050102010706020507" pitchFamily="18" charset="2"/>
              <a:buChar char=""/>
            </a:pPr>
            <a:r>
              <a:rPr lang="en-GB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Do you have </a:t>
            </a:r>
            <a:r>
              <a:rPr lang="en-GB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 interest in gaining skills to support someone with mental health issues or thoughts of </a:t>
            </a:r>
            <a:r>
              <a:rPr lang="en-GB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suicide?</a:t>
            </a:r>
          </a:p>
          <a:p>
            <a:pPr marL="536575" indent="-354013">
              <a:spcAft>
                <a:spcPts val="600"/>
              </a:spcAft>
              <a:buFont typeface="Symbol" panose="05050102010706020507" pitchFamily="18" charset="2"/>
              <a:buChar char=""/>
            </a:pPr>
            <a:r>
              <a:rPr lang="en-GB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Can you commit to three half days to participate and fully engage in virtual training over Zoom?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9126" y="9044420"/>
            <a:ext cx="4993923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500" b="1" dirty="0" smtClean="0"/>
              <a:t>To book your place please </a:t>
            </a:r>
            <a:r>
              <a:rPr lang="en-GB" sz="2500" b="1" dirty="0" smtClean="0">
                <a:hlinkClick r:id="rId2"/>
              </a:rPr>
              <a:t>click here</a:t>
            </a:r>
            <a:endParaRPr lang="en-GB" sz="2500" b="1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669" y="0"/>
            <a:ext cx="1299034" cy="473608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4111808" y="7634345"/>
            <a:ext cx="935847" cy="521587"/>
          </a:xfrm>
          <a:prstGeom prst="rightArrow">
            <a:avLst/>
          </a:prstGeom>
          <a:solidFill>
            <a:srgbClr val="00A9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5082582" y="7357096"/>
            <a:ext cx="1280009" cy="885586"/>
          </a:xfrm>
          <a:prstGeom prst="rect">
            <a:avLst/>
          </a:prstGeom>
          <a:solidFill>
            <a:srgbClr val="00A9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All taking place over </a:t>
            </a:r>
            <a:r>
              <a:rPr lang="en-GB" sz="1400" b="1" dirty="0" smtClean="0"/>
              <a:t>Zoom</a:t>
            </a:r>
            <a:endParaRPr lang="en-GB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50" y="8459385"/>
            <a:ext cx="1120697" cy="1120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31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518</TotalTime>
  <Words>216</Words>
  <Application>Microsoft Office PowerPoint</Application>
  <PresentationFormat>A4 Paper (210x297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</vt:vector>
  </TitlesOfParts>
  <Company>Belfast H&amp;SC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Vicente, Sara</dc:creator>
  <cp:lastModifiedBy>Flynn, Clare</cp:lastModifiedBy>
  <cp:revision>50</cp:revision>
  <cp:lastPrinted>2021-09-14T09:47:39Z</cp:lastPrinted>
  <dcterms:created xsi:type="dcterms:W3CDTF">2020-01-30T09:32:19Z</dcterms:created>
  <dcterms:modified xsi:type="dcterms:W3CDTF">2023-03-14T12:53:25Z</dcterms:modified>
</cp:coreProperties>
</file>